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92" r:id="rId1"/>
  </p:sldMasterIdLst>
  <p:notesMasterIdLst>
    <p:notesMasterId r:id="rId18"/>
  </p:notesMasterIdLst>
  <p:handoutMasterIdLst>
    <p:handoutMasterId r:id="rId19"/>
  </p:handoutMasterIdLst>
  <p:sldIdLst>
    <p:sldId id="267" r:id="rId2"/>
    <p:sldId id="257" r:id="rId3"/>
    <p:sldId id="268" r:id="rId4"/>
    <p:sldId id="258" r:id="rId5"/>
    <p:sldId id="259" r:id="rId6"/>
    <p:sldId id="273" r:id="rId7"/>
    <p:sldId id="261" r:id="rId8"/>
    <p:sldId id="262" r:id="rId9"/>
    <p:sldId id="263" r:id="rId10"/>
    <p:sldId id="264" r:id="rId11"/>
    <p:sldId id="265" r:id="rId12"/>
    <p:sldId id="272" r:id="rId13"/>
    <p:sldId id="266" r:id="rId14"/>
    <p:sldId id="271" r:id="rId15"/>
    <p:sldId id="269" r:id="rId16"/>
    <p:sldId id="274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AAA"/>
    <a:srgbClr val="FFFFFF"/>
    <a:srgbClr val="00823B"/>
    <a:srgbClr val="B2B2B2"/>
    <a:srgbClr val="000000"/>
    <a:srgbClr val="652B8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27A8F-E7B0-4C27-9F80-C2EBA4AD0245}" type="datetimeFigureOut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A62B1-FA2A-485E-8CE4-CEB516798F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509A4-1AFC-41DD-9027-81D4F45F4213}" type="datetimeFigureOut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7CA89-7700-4B57-B440-FF94CE7E98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571472" y="6401776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177CA9D7-66C3-492B-AD4B-60DB4C231D81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- </a:t>
            </a:r>
            <a:fld id="{2579D345-9240-4D9F-9C75-9211EFC5C5E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0FD2-3073-404C-BF1F-0F2A90F41FD1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69A0-F4DD-451A-8029-E2DA173A3F2F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- </a:t>
            </a:r>
            <a:fld id="{2579D345-9240-4D9F-9C75-9211EFC5C5EF}" type="slidenum">
              <a:rPr lang="ko-KR" altLang="en-US" smtClean="0"/>
              <a:pPr/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D5D44E9-68ED-42AA-AFB2-E51ACF96FDF8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B30D-E3D3-407D-8EB0-12792AF4A788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F4ED-BA12-4EE2-A2DB-E093C5054E43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BD8E-0552-4E02-91F6-002368C3E559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99E8-1E5F-449A-A570-0195B2C7443E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FE682-60C9-4A38-B93D-E019150A89A1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C30BD-1D40-4F68-9D87-E89F736F1384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497DA38-515C-4D8D-B797-34D3BFFE6296}" type="datetime1">
              <a:rPr lang="ko-KR" altLang="en-US" smtClean="0"/>
              <a:pPr/>
              <a:t>2020-05-07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579D345-9240-4D9F-9C75-9211EFC5C5E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93" r:id="rId1"/>
    <p:sldLayoutId id="2147485294" r:id="rId2"/>
    <p:sldLayoutId id="2147485295" r:id="rId3"/>
    <p:sldLayoutId id="2147485296" r:id="rId4"/>
    <p:sldLayoutId id="2147485297" r:id="rId5"/>
    <p:sldLayoutId id="2147485298" r:id="rId6"/>
    <p:sldLayoutId id="2147485299" r:id="rId7"/>
    <p:sldLayoutId id="2147485300" r:id="rId8"/>
    <p:sldLayoutId id="2147485301" r:id="rId9"/>
    <p:sldLayoutId id="2147485302" r:id="rId10"/>
    <p:sldLayoutId id="214748530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s://t1.daumcdn.net/cfile/tistory/9962DE405A8280FD23?original"/>
          <p:cNvPicPr>
            <a:picLocks noChangeAspect="1" noChangeArrowheads="1"/>
          </p:cNvPicPr>
          <p:nvPr/>
        </p:nvPicPr>
        <p:blipFill>
          <a:blip r:embed="rId2"/>
          <a:srcRect r="16883"/>
          <a:stretch>
            <a:fillRect/>
          </a:stretch>
        </p:blipFill>
        <p:spPr bwMode="auto">
          <a:xfrm>
            <a:off x="104743" y="106497"/>
            <a:ext cx="8944007" cy="6661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5" name="직사각형 34"/>
          <p:cNvSpPr/>
          <p:nvPr/>
        </p:nvSpPr>
        <p:spPr>
          <a:xfrm>
            <a:off x="500034" y="3959546"/>
            <a:ext cx="5572164" cy="56388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4282" y="214290"/>
            <a:ext cx="4572032" cy="642942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71433" y="276203"/>
            <a:ext cx="3357586" cy="85725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Page 01.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 목록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fld id="{2579D345-9240-4D9F-9C75-9211EFC5C5EF}" type="slidenum">
              <a:rPr lang="ko-KR" altLang="en-US" smtClean="0"/>
              <a:pPr/>
              <a:t>1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86644" y="58578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/>
            <a:r>
              <a:rPr lang="ko-KR" altLang="en-US" sz="32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이대군</a:t>
            </a:r>
            <a:endParaRPr lang="en-US" altLang="ko-KR" sz="32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002" y="864852"/>
            <a:ext cx="5857948" cy="56388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878" y="902952"/>
            <a:ext cx="635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Page 02.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NextTurn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프로젝트</a:t>
            </a:r>
            <a:endParaRPr lang="en-US" altLang="ko-KR" sz="2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5786" y="1428736"/>
            <a:ext cx="3571900" cy="235745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7192" y="1390636"/>
            <a:ext cx="3643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03.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인덱스 페이지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04.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약관 동의 페이지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05.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회원정보 입력 페이지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lvl="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06. PW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회원정보 수정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회원탈퇴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07. 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인터셉터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로그인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08.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게시글 등록 </a:t>
            </a:r>
            <a:r>
              <a:rPr lang="en-US" altLang="ko-KR" sz="16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&amp;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첨부파일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09.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답변등록 게시글수정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10. 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게시판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게시글목록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11. 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상세게시글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확인 페이지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7225" y="4030984"/>
            <a:ext cx="456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Page 12.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개인블로그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프로젝트</a:t>
            </a:r>
            <a:endParaRPr lang="en-US" altLang="ko-KR" sz="2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0133" y="4529961"/>
            <a:ext cx="2857520" cy="35719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1539" y="4493488"/>
            <a:ext cx="2714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13. PJ_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웹 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개인블로그</a:t>
            </a:r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03188" y="5643578"/>
            <a:ext cx="2982993" cy="61244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07654" y="5079694"/>
            <a:ext cx="4921602" cy="56388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74594" y="5643578"/>
            <a:ext cx="348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15. PJ_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최신영화 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DB</a:t>
            </a:r>
          </a:p>
          <a:p>
            <a:pPr marL="228600" indent="-228600"/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16. PJ_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최신영화 </a:t>
            </a:r>
            <a:r>
              <a:rPr lang="ko-KR" altLang="en-US" sz="16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View</a:t>
            </a:r>
          </a:p>
          <a:p>
            <a:pPr marL="228600" indent="-228600"/>
            <a:endParaRPr lang="en-US" altLang="ko-KR" sz="16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86314" y="866756"/>
            <a:ext cx="1571636" cy="56388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786314" y="5072074"/>
            <a:ext cx="642942" cy="56388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786314" y="3959546"/>
            <a:ext cx="1285884" cy="56388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8991" y="5126143"/>
            <a:ext cx="456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1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Page 14. 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최신영화 </a:t>
            </a:r>
            <a:r>
              <a:rPr lang="ko-KR" altLang="en-US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프로젝트</a:t>
            </a:r>
            <a:endParaRPr lang="en-US" altLang="ko-KR" sz="2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4221" y="1214422"/>
            <a:ext cx="7119679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188155" y="3158779"/>
            <a:ext cx="2383581" cy="1000132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3149598"/>
            <a:ext cx="2714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 답글 등록시 계층형으로 출력</a:t>
            </a:r>
            <a:endParaRPr lang="en-US" altLang="ko-KR" sz="1200" b="1" dirty="0" smtClean="0"/>
          </a:p>
          <a:p>
            <a:endParaRPr lang="en-US" altLang="ko-KR" sz="1200" dirty="0" smtClean="0"/>
          </a:p>
          <a:p>
            <a:r>
              <a:rPr lang="ko-KR" altLang="en-US" sz="1200" b="1" dirty="0" smtClean="0"/>
              <a:t>■ 조회수 상승 제한</a:t>
            </a:r>
            <a:endParaRPr lang="en-US" altLang="ko-KR" sz="1200" b="1" dirty="0" smtClean="0"/>
          </a:p>
          <a:p>
            <a:r>
              <a:rPr lang="ko-KR" altLang="en-US" sz="1200" dirty="0" smtClean="0"/>
              <a:t>  같은 아이디로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조회수 상승은</a:t>
            </a:r>
            <a:endParaRPr lang="en-US" altLang="ko-KR" sz="1200" dirty="0" smtClean="0"/>
          </a:p>
          <a:p>
            <a:r>
              <a:rPr lang="en-US" altLang="ko-KR" sz="1200" dirty="0" smtClean="0"/>
              <a:t>  24</a:t>
            </a:r>
            <a:r>
              <a:rPr lang="ko-KR" altLang="en-US" sz="1200" dirty="0" smtClean="0"/>
              <a:t>시간에 한번만 가능함</a:t>
            </a:r>
            <a:endParaRPr lang="en-US" altLang="ko-KR" sz="12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00034" y="152384"/>
            <a:ext cx="8229600" cy="9906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게시판 </a:t>
            </a:r>
            <a:r>
              <a:rPr lang="en-US" altLang="ko-KR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3200" dirty="0" err="1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게시글목록</a:t>
            </a:r>
            <a:r>
              <a:rPr lang="en-US" altLang="ko-KR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5232" y="4214818"/>
            <a:ext cx="3929090" cy="571504"/>
            <a:chOff x="1071538" y="5643578"/>
            <a:chExt cx="4071966" cy="57150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1071538" y="5643578"/>
              <a:ext cx="3857652" cy="571504"/>
            </a:xfrm>
            <a:prstGeom prst="roundRect">
              <a:avLst>
                <a:gd name="adj" fmla="val 15143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71538" y="5703838"/>
              <a:ext cx="4071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페이지 기능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출력된 게시글이 많을경우 페이지를 나눌수 있게함</a:t>
              </a:r>
              <a:endParaRPr lang="en-US" altLang="ko-KR" sz="1200" dirty="0" smtClean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14283" y="1928803"/>
            <a:ext cx="1928827" cy="1160415"/>
            <a:chOff x="6143635" y="1928802"/>
            <a:chExt cx="2428893" cy="28575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" name="모서리가 둥근 직사각형 10"/>
            <p:cNvSpPr/>
            <p:nvPr/>
          </p:nvSpPr>
          <p:spPr>
            <a:xfrm>
              <a:off x="6143636" y="1928802"/>
              <a:ext cx="2428892" cy="285752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43635" y="1946855"/>
              <a:ext cx="2428891" cy="250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동적 쿼리로 정렬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최신순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조회순</a:t>
              </a:r>
              <a:r>
                <a:rPr lang="en-US" altLang="ko-KR" sz="1200" dirty="0" smtClean="0"/>
                <a:t>,</a:t>
              </a:r>
            </a:p>
            <a:p>
              <a:r>
                <a:rPr lang="ko-KR" altLang="en-US" sz="1200" dirty="0" smtClean="0"/>
                <a:t>댓글순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추천순을 동적쿼리를 사용하여 하나의</a:t>
              </a:r>
              <a:r>
                <a:rPr lang="en-US" altLang="ko-KR" sz="1200" dirty="0" smtClean="0"/>
                <a:t> &lt;select&gt; </a:t>
              </a:r>
              <a:r>
                <a:rPr lang="ko-KR" altLang="en-US" sz="1200" dirty="0" smtClean="0"/>
                <a:t>로 처리</a:t>
              </a:r>
              <a:endParaRPr lang="en-US" altLang="ko-KR" sz="1200" dirty="0"/>
            </a:p>
          </p:txBody>
        </p:sp>
      </p:grpSp>
      <p:sp>
        <p:nvSpPr>
          <p:cNvPr id="15" name="아래쪽 화살표 14"/>
          <p:cNvSpPr/>
          <p:nvPr/>
        </p:nvSpPr>
        <p:spPr>
          <a:xfrm rot="16200000" flipH="1">
            <a:off x="2034275" y="1966198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86182" y="2071678"/>
            <a:ext cx="2078412" cy="714379"/>
            <a:chOff x="6145982" y="1928802"/>
            <a:chExt cx="2439112" cy="28575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6156202" y="1928802"/>
              <a:ext cx="2428892" cy="285752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5982" y="1946855"/>
              <a:ext cx="2428892" cy="258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새로운 게시글 작성</a:t>
              </a:r>
              <a:endParaRPr lang="en-US" altLang="ko-KR" sz="1200" b="1" dirty="0" smtClean="0"/>
            </a:p>
            <a:p>
              <a:r>
                <a:rPr lang="en-US" altLang="ko-KR" sz="1200" dirty="0" smtClean="0"/>
                <a:t>New! </a:t>
              </a:r>
              <a:r>
                <a:rPr lang="ko-KR" altLang="en-US" sz="1200" dirty="0" smtClean="0"/>
                <a:t>가 깜빡거리고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작성일자가 시간으로 나옴</a:t>
              </a:r>
              <a:endParaRPr lang="en-US" altLang="ko-KR" sz="1200" dirty="0"/>
            </a:p>
          </p:txBody>
        </p:sp>
      </p:grpSp>
      <p:sp>
        <p:nvSpPr>
          <p:cNvPr id="19" name="아래쪽 화살표 18"/>
          <p:cNvSpPr/>
          <p:nvPr/>
        </p:nvSpPr>
        <p:spPr>
          <a:xfrm rot="4190550" flipH="1">
            <a:off x="3449052" y="243511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아래쪽 화살표 19"/>
          <p:cNvSpPr/>
          <p:nvPr/>
        </p:nvSpPr>
        <p:spPr>
          <a:xfrm rot="17201882" flipH="1">
            <a:off x="5923258" y="2424747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아래쪽 화살표 21"/>
          <p:cNvSpPr/>
          <p:nvPr/>
        </p:nvSpPr>
        <p:spPr>
          <a:xfrm rot="18206978" flipH="1">
            <a:off x="3937557" y="4465386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아래쪽 화살표 22"/>
          <p:cNvSpPr/>
          <p:nvPr/>
        </p:nvSpPr>
        <p:spPr>
          <a:xfrm rot="16200000" flipH="1">
            <a:off x="2462903" y="332351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214942" y="5286388"/>
            <a:ext cx="2786082" cy="928694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12507" y="5357827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 키워드 검색기능</a:t>
            </a:r>
            <a:endParaRPr lang="en-US" altLang="ko-KR" sz="1200" b="1" dirty="0" smtClean="0"/>
          </a:p>
          <a:p>
            <a:r>
              <a:rPr lang="ko-KR" altLang="en-US" sz="1200" dirty="0" err="1" smtClean="0"/>
              <a:t>검색어를</a:t>
            </a:r>
            <a:r>
              <a:rPr lang="ko-KR" altLang="en-US" sz="1200" dirty="0" smtClean="0"/>
              <a:t> 입력하면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조회하고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검색된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수를 표시해줍니다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0" name="아래쪽 화살표 29"/>
          <p:cNvSpPr/>
          <p:nvPr/>
        </p:nvSpPr>
        <p:spPr>
          <a:xfrm rot="5400000" flipH="1">
            <a:off x="4988292" y="5513038"/>
            <a:ext cx="217183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09" y="5214950"/>
            <a:ext cx="4235691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10/16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71" y="1454950"/>
            <a:ext cx="4357718" cy="476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모서리가 둥근 직사각형 56"/>
          <p:cNvSpPr/>
          <p:nvPr/>
        </p:nvSpPr>
        <p:spPr>
          <a:xfrm>
            <a:off x="1071538" y="1285860"/>
            <a:ext cx="2614554" cy="357189"/>
          </a:xfrm>
          <a:prstGeom prst="roundRect">
            <a:avLst>
              <a:gd name="adj" fmla="val 9138"/>
            </a:avLst>
          </a:prstGeom>
          <a:solidFill>
            <a:schemeClr val="tx1">
              <a:lumMod val="65000"/>
              <a:lumOff val="35000"/>
            </a:schemeClr>
          </a:solidFill>
          <a:ln w="571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 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8127" y="1442336"/>
            <a:ext cx="4388142" cy="434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00034" y="152384"/>
            <a:ext cx="8229600" cy="9906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상세게시글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 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확인 </a:t>
            </a:r>
            <a:r>
              <a:rPr kumimoji="0" lang="ko-KR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페이지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grpSp>
        <p:nvGrpSpPr>
          <p:cNvPr id="14" name="그룹 9"/>
          <p:cNvGrpSpPr/>
          <p:nvPr/>
        </p:nvGrpSpPr>
        <p:grpSpPr>
          <a:xfrm>
            <a:off x="5143504" y="2597143"/>
            <a:ext cx="2283810" cy="507704"/>
            <a:chOff x="6143636" y="1724995"/>
            <a:chExt cx="2428892" cy="39743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6143636" y="1724995"/>
              <a:ext cx="2428892" cy="391458"/>
            </a:xfrm>
            <a:prstGeom prst="roundRect">
              <a:avLst>
                <a:gd name="adj" fmla="val 9138"/>
              </a:avLst>
            </a:prstGeom>
            <a:solidFill>
              <a:srgbClr val="F8AAAA"/>
            </a:solidFill>
            <a:ln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5983" y="1761035"/>
              <a:ext cx="2124986" cy="3613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■로그인과 </a:t>
              </a:r>
              <a:r>
                <a:rPr lang="ko-KR" altLang="en-US" sz="1200" b="1" dirty="0" err="1" smtClean="0"/>
                <a:t>비로그인시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   </a:t>
              </a:r>
              <a:r>
                <a:rPr lang="ko-KR" altLang="en-US" sz="1200" b="1" dirty="0" smtClean="0"/>
                <a:t>버튼의 구성이 다릅니다</a:t>
              </a:r>
              <a:endParaRPr lang="en-US" altLang="ko-KR" sz="1200" dirty="0"/>
            </a:p>
          </p:txBody>
        </p:sp>
      </p:grpSp>
      <p:sp>
        <p:nvSpPr>
          <p:cNvPr id="19" name="아래쪽 화살표 18"/>
          <p:cNvSpPr/>
          <p:nvPr/>
        </p:nvSpPr>
        <p:spPr>
          <a:xfrm rot="17031026" flipH="1">
            <a:off x="7648598" y="2721814"/>
            <a:ext cx="267302" cy="73137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아래쪽 화살표 19"/>
          <p:cNvSpPr/>
          <p:nvPr/>
        </p:nvSpPr>
        <p:spPr>
          <a:xfrm rot="4552851" flipH="1">
            <a:off x="4656691" y="2701971"/>
            <a:ext cx="267302" cy="77107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8064" y="1304910"/>
            <a:ext cx="2355178" cy="307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4">
                    <a:lumMod val="75000"/>
                  </a:schemeClr>
                </a:solidFill>
              </a:rPr>
              <a:t>로그인 상태의 </a:t>
            </a:r>
            <a:r>
              <a:rPr lang="en-US" altLang="ko-KR" sz="1400" b="1" dirty="0" smtClean="0">
                <a:solidFill>
                  <a:schemeClr val="accent4">
                    <a:lumMod val="75000"/>
                  </a:schemeClr>
                </a:solidFill>
              </a:rPr>
              <a:t>view </a:t>
            </a:r>
            <a:r>
              <a:rPr lang="ko-KR" altLang="en-US" sz="1400" b="1" dirty="0" smtClean="0">
                <a:solidFill>
                  <a:schemeClr val="accent4">
                    <a:lumMod val="75000"/>
                  </a:schemeClr>
                </a:solidFill>
              </a:rPr>
              <a:t>페이지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383945" y="1285851"/>
            <a:ext cx="2614554" cy="357189"/>
          </a:xfrm>
          <a:prstGeom prst="roundRect">
            <a:avLst>
              <a:gd name="adj" fmla="val 9138"/>
            </a:avLst>
          </a:prstGeom>
          <a:solidFill>
            <a:schemeClr val="tx1">
              <a:lumMod val="65000"/>
              <a:lumOff val="35000"/>
            </a:schemeClr>
          </a:solidFill>
          <a:ln w="5715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  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29256" y="1285860"/>
            <a:ext cx="26145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4">
                    <a:lumMod val="75000"/>
                  </a:schemeClr>
                </a:solidFill>
              </a:rPr>
              <a:t>로그아웃 상태의 </a:t>
            </a:r>
            <a:r>
              <a:rPr lang="en-US" altLang="ko-KR" sz="1400" b="1" dirty="0" smtClean="0">
                <a:solidFill>
                  <a:schemeClr val="accent4">
                    <a:lumMod val="75000"/>
                  </a:schemeClr>
                </a:solidFill>
              </a:rPr>
              <a:t>view </a:t>
            </a:r>
            <a:r>
              <a:rPr lang="ko-KR" altLang="en-US" sz="1400" b="1" dirty="0" smtClean="0">
                <a:solidFill>
                  <a:schemeClr val="accent4">
                    <a:lumMod val="75000"/>
                  </a:schemeClr>
                </a:solidFill>
              </a:rPr>
              <a:t>페이지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37" name="그룹 9"/>
          <p:cNvGrpSpPr/>
          <p:nvPr/>
        </p:nvGrpSpPr>
        <p:grpSpPr>
          <a:xfrm>
            <a:off x="6500826" y="5143512"/>
            <a:ext cx="1571636" cy="285752"/>
            <a:chOff x="6143636" y="1928801"/>
            <a:chExt cx="2431238" cy="223690"/>
          </a:xfrm>
          <a:solidFill>
            <a:srgbClr val="F8AAAA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6143636" y="1928801"/>
              <a:ext cx="2428892" cy="223690"/>
            </a:xfrm>
            <a:prstGeom prst="roundRect">
              <a:avLst>
                <a:gd name="adj" fmla="val 9138"/>
              </a:avLst>
            </a:prstGeom>
            <a:grpFill/>
            <a:ln cap="sq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983" y="1934772"/>
              <a:ext cx="2428891" cy="2168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로그인 </a:t>
              </a:r>
              <a:r>
                <a:rPr lang="ko-KR" altLang="en-US" sz="1200" b="1" dirty="0" err="1" smtClean="0"/>
                <a:t>안내멘트</a:t>
              </a:r>
              <a:endParaRPr lang="en-US" altLang="ko-KR" sz="1200" dirty="0"/>
            </a:p>
          </p:txBody>
        </p:sp>
      </p:grpSp>
      <p:sp>
        <p:nvSpPr>
          <p:cNvPr id="40" name="아래쪽 화살표 39"/>
          <p:cNvSpPr/>
          <p:nvPr/>
        </p:nvSpPr>
        <p:spPr>
          <a:xfrm rot="2256694" flipH="1">
            <a:off x="6218204" y="5190227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14546" y="5357826"/>
            <a:ext cx="1284643" cy="285752"/>
          </a:xfrm>
          <a:prstGeom prst="roundRect">
            <a:avLst>
              <a:gd name="adj" fmla="val 9138"/>
            </a:avLst>
          </a:prstGeom>
          <a:solidFill>
            <a:srgbClr val="F8AAAA"/>
          </a:solidFill>
          <a:ln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15787" y="5365454"/>
            <a:ext cx="128464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입력창</a:t>
            </a:r>
            <a:endParaRPr lang="en-US" altLang="ko-KR" sz="1200" dirty="0"/>
          </a:p>
        </p:txBody>
      </p:sp>
      <p:sp>
        <p:nvSpPr>
          <p:cNvPr id="44" name="아래쪽 화살표 43"/>
          <p:cNvSpPr/>
          <p:nvPr/>
        </p:nvSpPr>
        <p:spPr>
          <a:xfrm rot="2256694" flipH="1">
            <a:off x="1931924" y="540454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5" name="그룹 9"/>
          <p:cNvGrpSpPr/>
          <p:nvPr/>
        </p:nvGrpSpPr>
        <p:grpSpPr>
          <a:xfrm>
            <a:off x="1928796" y="4643438"/>
            <a:ext cx="1428759" cy="285751"/>
            <a:chOff x="6364441" y="1928801"/>
            <a:chExt cx="2208082" cy="22369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6" name="모서리가 둥근 직사각형 45"/>
            <p:cNvSpPr/>
            <p:nvPr/>
          </p:nvSpPr>
          <p:spPr>
            <a:xfrm>
              <a:off x="6364441" y="1928801"/>
              <a:ext cx="2208082" cy="223690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74252" y="1929807"/>
              <a:ext cx="2111772" cy="216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</a:t>
              </a:r>
              <a:r>
                <a:rPr lang="ko-KR" altLang="en-US" sz="1200" b="1" dirty="0" err="1" smtClean="0"/>
                <a:t>댓글</a:t>
              </a:r>
              <a:r>
                <a:rPr lang="ko-KR" altLang="en-US" sz="1200" b="1" dirty="0" smtClean="0"/>
                <a:t> 삭제기능</a:t>
              </a:r>
              <a:endParaRPr lang="en-US" altLang="ko-KR" sz="1200" dirty="0"/>
            </a:p>
          </p:txBody>
        </p:sp>
      </p:grpSp>
      <p:sp>
        <p:nvSpPr>
          <p:cNvPr id="48" name="아래쪽 화살표 47"/>
          <p:cNvSpPr/>
          <p:nvPr/>
        </p:nvSpPr>
        <p:spPr>
          <a:xfrm rot="17353275" flipH="1">
            <a:off x="3354811" y="465716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53" name="그룹 9"/>
          <p:cNvGrpSpPr/>
          <p:nvPr/>
        </p:nvGrpSpPr>
        <p:grpSpPr>
          <a:xfrm>
            <a:off x="2143108" y="3500442"/>
            <a:ext cx="2928958" cy="642938"/>
            <a:chOff x="6364441" y="1928801"/>
            <a:chExt cx="2208082" cy="22369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4" name="모서리가 둥근 직사각형 53"/>
            <p:cNvSpPr/>
            <p:nvPr/>
          </p:nvSpPr>
          <p:spPr>
            <a:xfrm>
              <a:off x="6364441" y="1928801"/>
              <a:ext cx="2208082" cy="223690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374252" y="1929810"/>
              <a:ext cx="2198271" cy="21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</a:t>
              </a:r>
              <a:r>
                <a:rPr lang="ko-KR" altLang="en-US" sz="1200" b="1" dirty="0" err="1" smtClean="0"/>
                <a:t>댓글</a:t>
              </a:r>
              <a:r>
                <a:rPr lang="ko-KR" altLang="en-US" sz="1200" b="1" dirty="0" smtClean="0"/>
                <a:t> </a:t>
              </a:r>
              <a:r>
                <a:rPr lang="ko-KR" altLang="en-US" sz="1200" b="1" dirty="0" err="1" smtClean="0"/>
                <a:t>새로고침</a:t>
              </a:r>
              <a:endParaRPr lang="en-US" altLang="ko-KR" sz="1200" b="1" dirty="0" smtClean="0"/>
            </a:p>
            <a:p>
              <a:r>
                <a:rPr lang="ko-KR" altLang="en-US" sz="1100" dirty="0" smtClean="0"/>
                <a:t>자동으로 </a:t>
              </a:r>
              <a:r>
                <a:rPr lang="en-US" altLang="ko-KR" sz="1100" dirty="0" smtClean="0"/>
                <a:t>30</a:t>
              </a:r>
              <a:r>
                <a:rPr lang="ko-KR" altLang="en-US" sz="1100" dirty="0" smtClean="0"/>
                <a:t>분마다 </a:t>
              </a:r>
              <a:r>
                <a:rPr lang="ko-KR" altLang="en-US" sz="1100" dirty="0" err="1" smtClean="0"/>
                <a:t>댓글이</a:t>
              </a:r>
              <a:r>
                <a:rPr lang="ko-KR" altLang="en-US" sz="1100" dirty="0" smtClean="0"/>
                <a:t> </a:t>
              </a:r>
              <a:r>
                <a:rPr lang="ko-KR" altLang="en-US" sz="1100" dirty="0" err="1" smtClean="0"/>
                <a:t>새로고침되며</a:t>
              </a:r>
              <a:r>
                <a:rPr lang="en-US" altLang="ko-KR" sz="1100" dirty="0" smtClean="0"/>
                <a:t>,</a:t>
              </a:r>
            </a:p>
            <a:p>
              <a:r>
                <a:rPr lang="ko-KR" altLang="en-US" sz="1100" dirty="0" smtClean="0"/>
                <a:t>클릭하여</a:t>
              </a:r>
              <a:r>
                <a:rPr lang="en-US" altLang="ko-KR" sz="1100" dirty="0" smtClean="0"/>
                <a:t>, </a:t>
              </a:r>
              <a:r>
                <a:rPr lang="ko-KR" altLang="en-US" sz="1100" dirty="0" err="1" smtClean="0"/>
                <a:t>새로고침도</a:t>
              </a:r>
              <a:r>
                <a:rPr lang="ko-KR" altLang="en-US" sz="1100" dirty="0" smtClean="0"/>
                <a:t> 가능합니다</a:t>
              </a:r>
              <a:r>
                <a:rPr lang="en-US" altLang="ko-KR" sz="1100" dirty="0" smtClean="0"/>
                <a:t>.</a:t>
              </a:r>
              <a:endParaRPr lang="en-US" altLang="ko-KR" sz="1100" dirty="0"/>
            </a:p>
          </p:txBody>
        </p:sp>
      </p:grpSp>
      <p:sp>
        <p:nvSpPr>
          <p:cNvPr id="56" name="아래쪽 화살표 55"/>
          <p:cNvSpPr/>
          <p:nvPr/>
        </p:nvSpPr>
        <p:spPr>
          <a:xfrm rot="189799" flipH="1">
            <a:off x="3866670" y="4079062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58" name="그룹 9"/>
          <p:cNvGrpSpPr/>
          <p:nvPr/>
        </p:nvGrpSpPr>
        <p:grpSpPr>
          <a:xfrm>
            <a:off x="4752976" y="5782737"/>
            <a:ext cx="3721125" cy="711747"/>
            <a:chOff x="6360667" y="1924940"/>
            <a:chExt cx="2211856" cy="27305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모서리가 둥근 직사각형 58"/>
            <p:cNvSpPr/>
            <p:nvPr/>
          </p:nvSpPr>
          <p:spPr>
            <a:xfrm>
              <a:off x="6364441" y="1928801"/>
              <a:ext cx="2208082" cy="223690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0667" y="1924940"/>
              <a:ext cx="2198271" cy="27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</a:t>
              </a:r>
              <a:r>
                <a:rPr lang="en-US" altLang="ko-KR" sz="1200" b="1" dirty="0" smtClean="0"/>
                <a:t>Ajax </a:t>
              </a:r>
              <a:r>
                <a:rPr lang="ko-KR" altLang="en-US" sz="1200" b="1" dirty="0" smtClean="0"/>
                <a:t>를 이용한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err="1" smtClean="0"/>
                <a:t>댓글등록</a:t>
              </a:r>
              <a:endParaRPr lang="en-US" altLang="ko-KR" sz="1200" b="1" dirty="0" smtClean="0"/>
            </a:p>
            <a:p>
              <a:r>
                <a:rPr lang="ko-KR" altLang="en-US" sz="1100" dirty="0" smtClean="0"/>
                <a:t>화면의 전환이나 깜빡임 없이</a:t>
              </a:r>
              <a:r>
                <a:rPr lang="en-US" altLang="ko-KR" sz="1100" dirty="0" smtClean="0"/>
                <a:t>, </a:t>
              </a:r>
              <a:r>
                <a:rPr lang="ko-KR" altLang="en-US" sz="1100" dirty="0" err="1" smtClean="0"/>
                <a:t>댓글만</a:t>
              </a:r>
              <a:r>
                <a:rPr lang="ko-KR" altLang="en-US" sz="1100" dirty="0" smtClean="0"/>
                <a:t> 등록될 수 있도록 </a:t>
              </a:r>
              <a:r>
                <a:rPr lang="en-US" altLang="ko-KR" sz="1100" dirty="0" smtClean="0"/>
                <a:t>Ajax </a:t>
              </a:r>
              <a:r>
                <a:rPr lang="ko-KR" altLang="en-US" sz="1100" dirty="0" smtClean="0"/>
                <a:t>를 이용하여 </a:t>
              </a:r>
              <a:r>
                <a:rPr lang="ko-KR" altLang="en-US" sz="1100" dirty="0" err="1" smtClean="0"/>
                <a:t>댓글을</a:t>
              </a:r>
              <a:r>
                <a:rPr lang="ko-KR" altLang="en-US" sz="1100" dirty="0" smtClean="0"/>
                <a:t> 등록합니다</a:t>
              </a:r>
              <a:r>
                <a:rPr lang="en-US" altLang="ko-KR" sz="1100" dirty="0" smtClean="0"/>
                <a:t>.</a:t>
              </a:r>
              <a:endParaRPr lang="en-US" altLang="ko-KR" sz="1100" dirty="0"/>
            </a:p>
          </p:txBody>
        </p:sp>
      </p:grpSp>
      <p:sp>
        <p:nvSpPr>
          <p:cNvPr id="61" name="아래쪽 화살표 60"/>
          <p:cNvSpPr/>
          <p:nvPr/>
        </p:nvSpPr>
        <p:spPr>
          <a:xfrm rot="5400000" flipH="1">
            <a:off x="4472993" y="5907848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11/16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357158" y="1357298"/>
            <a:ext cx="3214710" cy="4429156"/>
          </a:xfrm>
          <a:prstGeom prst="roundRect">
            <a:avLst>
              <a:gd name="adj" fmla="val 4815"/>
            </a:avLst>
          </a:prstGeom>
          <a:solidFill>
            <a:schemeClr val="accent1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289" y="667547"/>
            <a:ext cx="8139141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PJ_</a:t>
            </a:r>
            <a:r>
              <a:rPr lang="ko-KR" altLang="en-US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웹 개인 </a:t>
            </a:r>
            <a:r>
              <a:rPr lang="ko-KR" altLang="en-US" dirty="0" err="1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블로그</a:t>
            </a:r>
            <a:r>
              <a:rPr lang="ko-KR" altLang="en-US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소개 및 개발환경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4744" y="1357298"/>
            <a:ext cx="5000660" cy="4429156"/>
          </a:xfrm>
          <a:prstGeom prst="roundRect">
            <a:avLst>
              <a:gd name="adj" fmla="val 3887"/>
            </a:avLst>
          </a:prstGeom>
          <a:solidFill>
            <a:schemeClr val="accent1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6982982"/>
              </p:ext>
            </p:extLst>
          </p:nvPr>
        </p:nvGraphicFramePr>
        <p:xfrm>
          <a:off x="3890168" y="1566282"/>
          <a:ext cx="4643470" cy="4007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32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35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웹 디자인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HTML,</a:t>
                      </a:r>
                      <a:r>
                        <a:rPr lang="en-US" altLang="ko-KR" sz="160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CSS, </a:t>
                      </a:r>
                      <a:r>
                        <a:rPr lang="en-US" altLang="ko-KR" sz="1600" baseline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Javascript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358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형상관리도구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GitHub, </a:t>
                      </a:r>
                      <a:r>
                        <a:rPr lang="en-US" altLang="ko-KR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Netlify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358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IDE, Tools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SublimeText3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357158" y="3857628"/>
            <a:ext cx="3214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순수 웹 표준을 이용한 </a:t>
            </a:r>
            <a:r>
              <a:rPr lang="ko-KR" altLang="en-US" sz="16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반응형</a:t>
            </a:r>
            <a:r>
              <a:rPr lang="ko-KR" altLang="en-US" sz="1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개인 </a:t>
            </a:r>
            <a:endParaRPr lang="en-US" altLang="ko-KR" sz="16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블로그이며</a:t>
            </a:r>
            <a:r>
              <a:rPr lang="en-US" altLang="ko-KR" sz="16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HTML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과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CSS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중심으로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만들었으며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</a:p>
          <a:p>
            <a:pPr marL="228600" indent="-228600"/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GitHub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Netlify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를 이용한 쉽고 빠른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HTTPS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무료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호스팅을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하였습니다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02" y="1484273"/>
            <a:ext cx="2972102" cy="219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12/16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929454" y="1200597"/>
            <a:ext cx="1514273" cy="5014486"/>
            <a:chOff x="6929454" y="1214422"/>
            <a:chExt cx="1708422" cy="565740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29454" y="1214422"/>
              <a:ext cx="1708422" cy="307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29483" y="4217393"/>
              <a:ext cx="1707311" cy="2654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235433"/>
            <a:ext cx="5286412" cy="390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4214818"/>
            <a:ext cx="455619" cy="8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4214810" y="714356"/>
            <a:ext cx="395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접속 주소 </a:t>
            </a:r>
            <a:r>
              <a:rPr lang="en-US" dirty="0" smtClean="0">
                <a:solidFill>
                  <a:srgbClr val="0070C0"/>
                </a:solidFill>
              </a:rPr>
              <a:t>https://kenisia.netlify.app/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3174" y="3929066"/>
            <a:ext cx="2981323" cy="117806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492414" y="5214950"/>
            <a:ext cx="3286148" cy="1071570"/>
            <a:chOff x="500034" y="5143502"/>
            <a:chExt cx="2786082" cy="114301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500034" y="5143512"/>
              <a:ext cx="2786082" cy="1143008"/>
            </a:xfrm>
            <a:prstGeom prst="roundRect">
              <a:avLst>
                <a:gd name="adj" fmla="val 12013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2406" y="5143502"/>
              <a:ext cx="2714644" cy="1083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HTML / CSS </a:t>
              </a:r>
              <a:r>
                <a:rPr lang="ko-KR" altLang="en-US" sz="1200" b="1" dirty="0" smtClean="0"/>
                <a:t>를 활용하여</a:t>
              </a:r>
              <a:endParaRPr lang="en-US" altLang="ko-KR" sz="1200" b="1" dirty="0" smtClean="0"/>
            </a:p>
            <a:p>
              <a:r>
                <a:rPr lang="ko-KR" altLang="en-US" sz="1200" b="1" dirty="0" smtClean="0"/>
                <a:t>웹 프로필 페이지를 제작해봤으며</a:t>
              </a:r>
              <a:endParaRPr lang="en-US" altLang="ko-KR" sz="1200" b="1" dirty="0" smtClean="0"/>
            </a:p>
            <a:p>
              <a:r>
                <a:rPr lang="en-US" altLang="ko-KR" sz="1200" b="1" dirty="0" err="1" smtClean="0"/>
                <a:t>Netlify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에 </a:t>
              </a:r>
              <a:r>
                <a:rPr lang="en-US" altLang="ko-KR" sz="1200" b="1" dirty="0" smtClean="0"/>
                <a:t>github</a:t>
              </a:r>
              <a:r>
                <a:rPr lang="ko-KR" altLang="en-US" sz="1200" b="1" dirty="0" smtClean="0"/>
                <a:t>를 연동하여</a:t>
              </a:r>
              <a:r>
                <a:rPr lang="en-US" altLang="ko-KR" sz="1200" b="1" dirty="0" smtClean="0"/>
                <a:t>,</a:t>
              </a:r>
            </a:p>
            <a:p>
              <a:r>
                <a:rPr lang="ko-KR" altLang="en-US" sz="1200" b="1" dirty="0" smtClean="0"/>
                <a:t>실제로 </a:t>
              </a:r>
              <a:r>
                <a:rPr lang="en-US" altLang="ko-KR" sz="1200" b="1" dirty="0" smtClean="0"/>
                <a:t>PC</a:t>
              </a:r>
              <a:r>
                <a:rPr lang="ko-KR" altLang="en-US" sz="1200" b="1" dirty="0" smtClean="0"/>
                <a:t>나 모바일에서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URL</a:t>
              </a:r>
              <a:r>
                <a:rPr lang="ko-KR" altLang="en-US" sz="1200" b="1" dirty="0" smtClean="0"/>
                <a:t>로 접속이 가능하게 하였습니다</a:t>
              </a:r>
              <a:r>
                <a:rPr lang="en-US" altLang="ko-KR" sz="1200" b="1" dirty="0" smtClean="0"/>
                <a:t>.</a:t>
              </a:r>
              <a:endParaRPr lang="en-US" altLang="ko-KR" sz="1200" dirty="0" smtClean="0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3857620" y="5195900"/>
            <a:ext cx="3000396" cy="1071570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7620" y="5199419"/>
            <a:ext cx="3000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■메일전송 기능 </a:t>
            </a:r>
            <a:r>
              <a:rPr lang="en-US" altLang="ko-KR" sz="1200" b="1" dirty="0" smtClean="0"/>
              <a:t>(</a:t>
            </a:r>
            <a:r>
              <a:rPr lang="ko-KR" altLang="en-US" sz="1200" b="1" dirty="0" err="1" smtClean="0"/>
              <a:t>구글기능</a:t>
            </a:r>
            <a:r>
              <a:rPr lang="ko-KR" altLang="en-US" sz="1200" b="1" dirty="0" smtClean="0"/>
              <a:t> 활용</a:t>
            </a:r>
            <a:r>
              <a:rPr lang="en-US" altLang="ko-KR" sz="1200" b="1" dirty="0" smtClean="0"/>
              <a:t>)</a:t>
            </a:r>
          </a:p>
          <a:p>
            <a:r>
              <a:rPr lang="ko-KR" altLang="en-US" sz="1200" b="1" dirty="0" smtClean="0"/>
              <a:t>이메일 아이콘 버튼을 누르면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메시지 창이 뜨고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내용입력 후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SEND MESSAGE </a:t>
            </a:r>
            <a:r>
              <a:rPr lang="ko-KR" altLang="en-US" sz="1200" b="1" dirty="0" smtClean="0"/>
              <a:t>를 누르면  저의 메일인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jusion86@gmail.com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로 전송됩니다</a:t>
            </a:r>
            <a:r>
              <a:rPr lang="en-US" altLang="ko-KR" sz="1200" b="1" dirty="0" smtClean="0"/>
              <a:t>.</a:t>
            </a:r>
            <a:endParaRPr lang="en-US" altLang="ko-KR" sz="1200" dirty="0" smtClean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214810" y="1214422"/>
            <a:ext cx="2643206" cy="857256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6248" y="1214422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</a:t>
            </a:r>
            <a:r>
              <a:rPr lang="ko-KR" altLang="en-US" sz="1200" b="1" dirty="0" err="1" smtClean="0"/>
              <a:t>반응형</a:t>
            </a:r>
            <a:r>
              <a:rPr lang="ko-KR" altLang="en-US" sz="1200" b="1" dirty="0" smtClean="0"/>
              <a:t> 웹</a:t>
            </a:r>
            <a:endParaRPr lang="en-US" altLang="ko-KR" sz="1200" b="1" dirty="0" smtClean="0"/>
          </a:p>
          <a:p>
            <a:r>
              <a:rPr lang="ko-KR" altLang="en-US" sz="1200" dirty="0" err="1" smtClean="0"/>
              <a:t>모바일에서도</a:t>
            </a:r>
            <a:r>
              <a:rPr lang="ko-KR" altLang="en-US" sz="1200" dirty="0" smtClean="0"/>
              <a:t> 제대로 표시될 수</a:t>
            </a:r>
            <a:endParaRPr lang="en-US" altLang="ko-KR" sz="1200" dirty="0" smtClean="0"/>
          </a:p>
          <a:p>
            <a:r>
              <a:rPr lang="ko-KR" altLang="en-US" sz="1200" dirty="0" smtClean="0"/>
              <a:t>있도록 </a:t>
            </a:r>
            <a:r>
              <a:rPr lang="ko-KR" altLang="en-US" sz="1200" dirty="0" err="1" smtClean="0"/>
              <a:t>반응형</a:t>
            </a:r>
            <a:r>
              <a:rPr lang="ko-KR" altLang="en-US" sz="1200" dirty="0" smtClean="0"/>
              <a:t> 웹 디자인을</a:t>
            </a:r>
            <a:endParaRPr lang="en-US" altLang="ko-KR" sz="1200" dirty="0" smtClean="0"/>
          </a:p>
          <a:p>
            <a:r>
              <a:rPr lang="ko-KR" altLang="en-US" sz="1200" dirty="0" smtClean="0"/>
              <a:t>적용하였습니다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8" name="아래쪽 화살표 17"/>
          <p:cNvSpPr/>
          <p:nvPr/>
        </p:nvSpPr>
        <p:spPr>
          <a:xfrm rot="8073852" flipH="1">
            <a:off x="6005197" y="4904494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아래쪽 화살표 24"/>
          <p:cNvSpPr/>
          <p:nvPr/>
        </p:nvSpPr>
        <p:spPr>
          <a:xfrm rot="18907308" flipH="1">
            <a:off x="6651644" y="1974242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31163" y="4375112"/>
            <a:ext cx="1000132" cy="285752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9872" y="4383821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깃허브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이동</a:t>
            </a:r>
            <a:endParaRPr lang="en-US" altLang="ko-KR" sz="1200" b="1" dirty="0" smtClean="0"/>
          </a:p>
        </p:txBody>
      </p:sp>
      <p:sp>
        <p:nvSpPr>
          <p:cNvPr id="30" name="아래쪽 화살표 29"/>
          <p:cNvSpPr/>
          <p:nvPr/>
        </p:nvSpPr>
        <p:spPr>
          <a:xfrm rot="2787261" flipH="1">
            <a:off x="1151513" y="454527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449289" y="667547"/>
            <a:ext cx="8139141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PJ_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웹 개인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블로그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77275" y="4706175"/>
            <a:ext cx="1294594" cy="285752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85984" y="4714884"/>
            <a:ext cx="13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이력서 다운로드</a:t>
            </a:r>
            <a:endParaRPr lang="en-US" altLang="ko-KR" sz="1200" b="1" dirty="0" smtClean="0"/>
          </a:p>
        </p:txBody>
      </p:sp>
      <p:sp>
        <p:nvSpPr>
          <p:cNvPr id="33" name="아래쪽 화살표 32"/>
          <p:cNvSpPr/>
          <p:nvPr/>
        </p:nvSpPr>
        <p:spPr>
          <a:xfrm rot="5400000" flipH="1">
            <a:off x="1962837" y="468084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13/16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357158" y="1357298"/>
            <a:ext cx="3214710" cy="4429156"/>
          </a:xfrm>
          <a:prstGeom prst="roundRect">
            <a:avLst>
              <a:gd name="adj" fmla="val 4815"/>
            </a:avLst>
          </a:prstGeom>
          <a:solidFill>
            <a:schemeClr val="accent1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289" y="667547"/>
            <a:ext cx="8139141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PJ_</a:t>
            </a:r>
            <a:r>
              <a:rPr lang="ko-KR" altLang="en-US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최신영화 크롤링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소개 및 개발환경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4744" y="1357298"/>
            <a:ext cx="5000660" cy="4429156"/>
          </a:xfrm>
          <a:prstGeom prst="roundRect">
            <a:avLst>
              <a:gd name="adj" fmla="val 3887"/>
            </a:avLst>
          </a:prstGeom>
          <a:solidFill>
            <a:schemeClr val="accent1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20556" y="3500438"/>
            <a:ext cx="3429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스케쥴러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기능을 이용하여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정해진 시간에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NAVER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DAUM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에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있는 영화예매순위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1~10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위까지를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크롤링하고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예매율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평균순으로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화면에 출력해줍니다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평점도 두 사이트의 평균평점으로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보여줍니다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054" y="1576167"/>
            <a:ext cx="2824781" cy="18267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821018" y="1491467"/>
          <a:ext cx="4786346" cy="41472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1114"/>
                <a:gridCol w="3035232"/>
              </a:tblGrid>
              <a:tr h="5752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프로그래밍 언어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JAVA 8, Servlet/JSP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75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데이터베이스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MongoDB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0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웹 디자인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HTML 5,</a:t>
                      </a:r>
                      <a:r>
                        <a:rPr lang="en-US" altLang="ko-KR" sz="160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CSS, </a:t>
                      </a:r>
                      <a:r>
                        <a:rPr lang="en-US" altLang="ko-KR" sz="1600" baseline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Javascript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60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프레임워크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Spring 5, jQuery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0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WAS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Tomcat 9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752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형상관리도구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GitHub</a:t>
                      </a: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, </a:t>
                      </a:r>
                      <a:r>
                        <a:rPr lang="en-US" altLang="ko-KR" sz="16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Sourcetree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06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빌드도구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Maven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752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IDE, Tools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헤드라인M" pitchFamily="18" charset="-127"/>
                          <a:ea typeface="HY헤드라인M" pitchFamily="18" charset="-127"/>
                        </a:rPr>
                        <a:t>SublimeText3,</a:t>
                      </a:r>
                      <a:r>
                        <a:rPr lang="en-US" altLang="ko-KR" sz="160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STS,</a:t>
                      </a:r>
                    </a:p>
                    <a:p>
                      <a:pPr algn="ctr" latinLnBrk="1"/>
                      <a:r>
                        <a:rPr lang="en-US" altLang="ko-KR" sz="1600" baseline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MongoDB</a:t>
                      </a:r>
                      <a:r>
                        <a:rPr lang="en-US" altLang="ko-KR" sz="160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Compass</a:t>
                      </a:r>
                      <a:endParaRPr lang="ko-KR" altLang="en-US" sz="16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14/16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449289" y="667547"/>
            <a:ext cx="8139141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PJ_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최신영화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DB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89445"/>
            <a:ext cx="6286544" cy="40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r="19719"/>
          <a:stretch>
            <a:fillRect/>
          </a:stretch>
        </p:blipFill>
        <p:spPr bwMode="auto">
          <a:xfrm>
            <a:off x="3071802" y="1191562"/>
            <a:ext cx="5857916" cy="11797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1" name="모서리가 둥근 직사각형 30"/>
          <p:cNvSpPr/>
          <p:nvPr/>
        </p:nvSpPr>
        <p:spPr>
          <a:xfrm>
            <a:off x="303818" y="1285860"/>
            <a:ext cx="2643206" cy="857256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5256" y="1285860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■현재시간 순위 </a:t>
            </a:r>
            <a:r>
              <a:rPr lang="en-US" altLang="ko-KR" sz="1200" b="1" dirty="0" smtClean="0"/>
              <a:t>1~10</a:t>
            </a:r>
            <a:r>
              <a:rPr lang="ko-KR" altLang="en-US" sz="1200" b="1" dirty="0" smtClean="0"/>
              <a:t>위 크롤링</a:t>
            </a:r>
            <a:endParaRPr lang="en-US" altLang="ko-KR" sz="1200" b="1" dirty="0" smtClean="0"/>
          </a:p>
          <a:p>
            <a:r>
              <a:rPr lang="ko-KR" altLang="en-US" sz="1200" dirty="0" smtClean="0"/>
              <a:t>페이지에 접근하면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Daum</a:t>
            </a:r>
            <a:r>
              <a:rPr lang="ko-KR" altLang="en-US" sz="1200" dirty="0" smtClean="0"/>
              <a:t>영화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영화에서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위에서</a:t>
            </a:r>
            <a:r>
              <a:rPr lang="en-US" altLang="ko-KR" sz="1200" dirty="0" smtClean="0"/>
              <a:t> 10</a:t>
            </a:r>
            <a:r>
              <a:rPr lang="ko-KR" altLang="en-US" sz="1200" dirty="0" smtClean="0"/>
              <a:t>위까지</a:t>
            </a:r>
            <a:endParaRPr lang="en-US" altLang="ko-KR" sz="1200" dirty="0" smtClean="0"/>
          </a:p>
          <a:p>
            <a:r>
              <a:rPr lang="ko-KR" altLang="en-US" sz="1200" dirty="0" err="1" smtClean="0"/>
              <a:t>크롤링합니다</a:t>
            </a:r>
            <a:endParaRPr lang="en-US" altLang="ko-KR" sz="1200" dirty="0" smtClean="0"/>
          </a:p>
        </p:txBody>
      </p:sp>
      <p:sp>
        <p:nvSpPr>
          <p:cNvPr id="33" name="아래쪽 화살표 32"/>
          <p:cNvSpPr/>
          <p:nvPr/>
        </p:nvSpPr>
        <p:spPr>
          <a:xfrm rot="16200000" flipH="1">
            <a:off x="2838191" y="153756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86380" y="3857628"/>
            <a:ext cx="2357454" cy="714380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6380" y="3857628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</a:t>
            </a:r>
            <a:r>
              <a:rPr lang="en-US" altLang="ko-KR" sz="1200" b="1" dirty="0" err="1" smtClean="0"/>
              <a:t>MongoDB</a:t>
            </a:r>
            <a:r>
              <a:rPr lang="en-US" altLang="ko-KR" sz="1200" b="1" dirty="0" smtClean="0"/>
              <a:t> Compass</a:t>
            </a:r>
            <a:r>
              <a:rPr lang="ko-KR" altLang="en-US" sz="1200" b="1" dirty="0" smtClean="0"/>
              <a:t>에 저장</a:t>
            </a:r>
            <a:endParaRPr lang="en-US" altLang="ko-KR" sz="1200" b="1" dirty="0" smtClean="0"/>
          </a:p>
          <a:p>
            <a:r>
              <a:rPr lang="ko-KR" altLang="en-US" sz="1200" dirty="0" err="1" smtClean="0"/>
              <a:t>크롤링된</a:t>
            </a:r>
            <a:r>
              <a:rPr lang="ko-KR" altLang="en-US" sz="1200" dirty="0" smtClean="0"/>
              <a:t> 내용이 이렇게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</a:t>
            </a:r>
            <a:endParaRPr lang="en-US" altLang="ko-KR" sz="1200" dirty="0" smtClean="0"/>
          </a:p>
          <a:p>
            <a:r>
              <a:rPr lang="ko-KR" altLang="en-US" sz="1200" dirty="0" smtClean="0"/>
              <a:t>담겼습니다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6" name="아래쪽 화살표 35"/>
          <p:cNvSpPr/>
          <p:nvPr/>
        </p:nvSpPr>
        <p:spPr>
          <a:xfrm rot="5400000" flipH="1">
            <a:off x="4999486" y="3945397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15/16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16/</a:t>
            </a:r>
            <a:fld id="{2579D345-9240-4D9F-9C75-9211EFC5C5E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214421"/>
            <a:ext cx="6602433" cy="4269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242825" y="1785925"/>
            <a:ext cx="2186035" cy="857257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720" y="178592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■애니메이션 효과 카드</a:t>
            </a:r>
            <a:endParaRPr lang="en-US" altLang="ko-KR" sz="1200" b="1" dirty="0" smtClean="0"/>
          </a:p>
          <a:p>
            <a:r>
              <a:rPr lang="ko-KR" altLang="en-US" sz="1200" dirty="0" smtClean="0"/>
              <a:t>카드에 마우스를 올리면</a:t>
            </a:r>
            <a:r>
              <a:rPr lang="en-US" altLang="ko-KR" sz="1200" dirty="0" smtClean="0"/>
              <a:t>, CSS</a:t>
            </a:r>
            <a:r>
              <a:rPr lang="ko-KR" altLang="en-US" sz="1200" dirty="0" smtClean="0"/>
              <a:t>효과로 카드가 펼쳐지면서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상세정보가 출력됩니다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6" name="아래쪽 화살표 25"/>
          <p:cNvSpPr/>
          <p:nvPr/>
        </p:nvSpPr>
        <p:spPr>
          <a:xfrm rot="16408352" flipH="1">
            <a:off x="2290312" y="2383583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3348037"/>
            <a:ext cx="2285984" cy="714380"/>
          </a:xfrm>
          <a:prstGeom prst="roundRect">
            <a:avLst>
              <a:gd name="adj" fmla="val 12013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282" y="3357562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■평점은 두 사이트의 평균</a:t>
            </a:r>
            <a:endParaRPr lang="en-US" altLang="ko-KR" sz="1200" b="1" dirty="0" smtClean="0"/>
          </a:p>
          <a:p>
            <a:r>
              <a:rPr lang="ko-KR" altLang="en-US" sz="1200" dirty="0" smtClean="0"/>
              <a:t>평점은 </a:t>
            </a:r>
            <a:r>
              <a:rPr lang="en-US" altLang="ko-KR" sz="1200" dirty="0" err="1" smtClean="0"/>
              <a:t>Naver</a:t>
            </a:r>
            <a:r>
              <a:rPr lang="ko-KR" altLang="en-US" sz="1200" dirty="0" smtClean="0"/>
              <a:t>와 </a:t>
            </a:r>
            <a:r>
              <a:rPr lang="en-US" altLang="ko-KR" sz="1200" dirty="0" err="1" smtClean="0"/>
              <a:t>Daum</a:t>
            </a:r>
            <a:r>
              <a:rPr lang="ko-KR" altLang="en-US" sz="1200" dirty="0" smtClean="0"/>
              <a:t> 평점을</a:t>
            </a:r>
            <a:endParaRPr lang="en-US" altLang="ko-KR" sz="1200" dirty="0" smtClean="0"/>
          </a:p>
          <a:p>
            <a:r>
              <a:rPr lang="ko-KR" altLang="en-US" sz="1200" dirty="0" smtClean="0"/>
              <a:t>평균평점으로 출력합니다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9" name="아래쪽 화살표 28"/>
          <p:cNvSpPr/>
          <p:nvPr/>
        </p:nvSpPr>
        <p:spPr>
          <a:xfrm rot="14206535" flipH="1">
            <a:off x="2248589" y="3107803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449289" y="667547"/>
            <a:ext cx="8139141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PJ_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최신영화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크롤링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428596" y="1357298"/>
            <a:ext cx="3214710" cy="4286280"/>
          </a:xfrm>
          <a:prstGeom prst="roundRect">
            <a:avLst>
              <a:gd name="adj" fmla="val 4815"/>
            </a:avLst>
          </a:prstGeom>
          <a:solidFill>
            <a:schemeClr val="accent1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3387" y="667547"/>
            <a:ext cx="8139141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PJ_Next</a:t>
            </a:r>
            <a:r>
              <a:rPr lang="en-US" altLang="ko-KR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Turn</a:t>
            </a:r>
            <a:r>
              <a:rPr lang="ko-KR" altLang="en-US" dirty="0" smtClean="0">
                <a:solidFill>
                  <a:srgbClr val="0070C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소개 및 개발환경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>
          <a:xfrm>
            <a:off x="6000760" y="457200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- </a:t>
            </a:r>
            <a:fld id="{2579D345-9240-4D9F-9C75-9211EFC5C5EF}" type="slidenum">
              <a:rPr lang="ko-KR" altLang="en-US" smtClean="0"/>
              <a:pPr/>
              <a:t>2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86182" y="1357298"/>
            <a:ext cx="5000660" cy="4286280"/>
          </a:xfrm>
          <a:prstGeom prst="roundRect">
            <a:avLst>
              <a:gd name="adj" fmla="val 3887"/>
            </a:avLst>
          </a:prstGeom>
          <a:solidFill>
            <a:schemeClr val="accent1">
              <a:lumMod val="40000"/>
              <a:lumOff val="6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6982982"/>
              </p:ext>
            </p:extLst>
          </p:nvPr>
        </p:nvGraphicFramePr>
        <p:xfrm>
          <a:off x="3961606" y="1566283"/>
          <a:ext cx="4643470" cy="380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32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50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프로그래밍 언어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JAVA 8, Servlet/JSP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데이터베이스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Oracle 11g, SQL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웹 디자인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HTML 5,</a:t>
                      </a:r>
                      <a:r>
                        <a:rPr lang="en-US" altLang="ko-KR" sz="130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CSS, </a:t>
                      </a:r>
                      <a:r>
                        <a:rPr lang="en-US" altLang="ko-KR" sz="1300" baseline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Javascript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0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프레임워크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Spring 5, </a:t>
                      </a:r>
                      <a:r>
                        <a:rPr lang="en-US" altLang="ko-KR" sz="13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MyBatis</a:t>
                      </a: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, jQuery(Ajax)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WAS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Tomcat 9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0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형상관리도구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GitHub</a:t>
                      </a: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, </a:t>
                      </a:r>
                      <a:r>
                        <a:rPr lang="en-US" altLang="ko-KR" sz="13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Sourcetree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0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빌드도구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Maven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50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IDE, Tools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HY헤드라인M" pitchFamily="18" charset="-127"/>
                          <a:ea typeface="HY헤드라인M" pitchFamily="18" charset="-127"/>
                        </a:rPr>
                        <a:t>SublimeText3,</a:t>
                      </a:r>
                      <a:r>
                        <a:rPr lang="en-US" altLang="ko-KR" sz="130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STS, SQL Developer</a:t>
                      </a:r>
                      <a:endParaRPr lang="ko-KR" altLang="en-US" sz="13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74322" marR="74322" marT="37161" marB="3716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2928958" cy="2385856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28596" y="4071942"/>
            <a:ext cx="321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보드게임을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취미로하는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사람들이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활동할 수 있는 커뮤니티 사이트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오프라인 모임과 게임후기 등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28600" indent="-228600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각종 정보를 공유 할 수 있습니다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슬라이드 번호 개체 틀 20"/>
          <p:cNvSpPr txBox="1">
            <a:spLocks/>
          </p:cNvSpPr>
          <p:nvPr/>
        </p:nvSpPr>
        <p:spPr>
          <a:xfrm>
            <a:off x="7643834" y="6357958"/>
            <a:ext cx="1052506" cy="365760"/>
          </a:xfrm>
          <a:prstGeom prst="rect">
            <a:avLst/>
          </a:prstGeom>
        </p:spPr>
        <p:txBody>
          <a:bodyPr vert="horz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02/16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34" y="1191562"/>
            <a:ext cx="5786478" cy="510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3387" y="667547"/>
            <a:ext cx="8210579" cy="47543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인덱스 페이지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6357950" y="2571744"/>
            <a:ext cx="2571736" cy="785818"/>
            <a:chOff x="6286512" y="1857364"/>
            <a:chExt cx="2428892" cy="9286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" name="모서리가 둥근 직사각형 13"/>
            <p:cNvSpPr/>
            <p:nvPr/>
          </p:nvSpPr>
          <p:spPr>
            <a:xfrm>
              <a:off x="6286512" y="1857364"/>
              <a:ext cx="2357454" cy="928694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86512" y="1928803"/>
              <a:ext cx="2428892" cy="763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■깔끔한 디자인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홈페이지의 얼굴답게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깔끔하고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예쁜 디자인을 하려고 하였습니다</a:t>
              </a:r>
              <a:endParaRPr lang="ko-KR" altLang="en-US" sz="1200" dirty="0"/>
            </a:p>
          </p:txBody>
        </p:sp>
      </p:grpSp>
      <p:grpSp>
        <p:nvGrpSpPr>
          <p:cNvPr id="4" name="그룹 7"/>
          <p:cNvGrpSpPr/>
          <p:nvPr/>
        </p:nvGrpSpPr>
        <p:grpSpPr>
          <a:xfrm>
            <a:off x="6347475" y="3571876"/>
            <a:ext cx="2500330" cy="928694"/>
            <a:chOff x="1071538" y="2071678"/>
            <a:chExt cx="2428892" cy="10001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071538" y="2071678"/>
              <a:ext cx="2428892" cy="1000132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15616" y="2143116"/>
              <a:ext cx="2313377" cy="8949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게시판 미리보기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최근에 올라온 게시글이 무엇인지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게시판별로 </a:t>
              </a:r>
              <a:r>
                <a:rPr lang="ko-KR" altLang="en-US" sz="1200" dirty="0" err="1" smtClean="0"/>
                <a:t>미리보기를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할 수 있도록 하였습니다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  <p:grpSp>
        <p:nvGrpSpPr>
          <p:cNvPr id="5" name="그룹 8"/>
          <p:cNvGrpSpPr/>
          <p:nvPr/>
        </p:nvGrpSpPr>
        <p:grpSpPr>
          <a:xfrm>
            <a:off x="6357950" y="1500174"/>
            <a:ext cx="2500330" cy="1000132"/>
            <a:chOff x="1071538" y="2071678"/>
            <a:chExt cx="2428892" cy="10001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1071538" y="2071678"/>
              <a:ext cx="2428892" cy="1000132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05441" y="2143116"/>
              <a:ext cx="232355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각 페이지 링크연결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각 페이지로의 이동을 할 수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있는 링크들이 많이 있습니다</a:t>
              </a:r>
              <a:r>
                <a:rPr lang="en-US" altLang="ko-KR" sz="1200" dirty="0" smtClean="0"/>
                <a:t>.</a:t>
              </a:r>
            </a:p>
            <a:p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회원가입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로그인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게시판</a:t>
              </a:r>
              <a:r>
                <a:rPr lang="en-US" altLang="ko-KR" sz="1200" dirty="0" smtClean="0"/>
                <a:t>)</a:t>
              </a:r>
            </a:p>
          </p:txBody>
        </p:sp>
      </p:grpSp>
      <p:sp>
        <p:nvSpPr>
          <p:cNvPr id="17" name="아래쪽 화살표 16"/>
          <p:cNvSpPr/>
          <p:nvPr/>
        </p:nvSpPr>
        <p:spPr>
          <a:xfrm rot="5400000" flipH="1">
            <a:off x="6065314" y="360927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아래쪽 화살표 17"/>
          <p:cNvSpPr/>
          <p:nvPr/>
        </p:nvSpPr>
        <p:spPr>
          <a:xfrm rot="5400000" flipH="1">
            <a:off x="6080966" y="1465988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8" name="그룹 18"/>
          <p:cNvGrpSpPr/>
          <p:nvPr/>
        </p:nvGrpSpPr>
        <p:grpSpPr>
          <a:xfrm>
            <a:off x="6357950" y="4714883"/>
            <a:ext cx="2643206" cy="857257"/>
            <a:chOff x="1071538" y="2071678"/>
            <a:chExt cx="2428892" cy="100013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071538" y="2071678"/>
              <a:ext cx="2428892" cy="1000132"/>
            </a:xfrm>
            <a:prstGeom prst="roundRect">
              <a:avLst>
                <a:gd name="adj" fmla="val 6783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6300" y="2071679"/>
              <a:ext cx="2338485" cy="76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최신보드게임 출력</a:t>
              </a:r>
              <a:endParaRPr lang="en-US" altLang="ko-KR" sz="1200" b="1" dirty="0" smtClean="0"/>
            </a:p>
            <a:p>
              <a:pPr>
                <a:buFontTx/>
                <a:buChar char="-"/>
              </a:pPr>
              <a:r>
                <a:rPr lang="en-US" altLang="ko-KR" sz="1200" dirty="0" smtClean="0"/>
                <a:t>DB</a:t>
              </a:r>
              <a:r>
                <a:rPr lang="ko-KR" altLang="en-US" sz="1200" dirty="0" smtClean="0"/>
                <a:t>에 등록된 게임 데이터중에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서브쿼리와 </a:t>
              </a:r>
              <a:r>
                <a:rPr lang="en-US" altLang="ko-KR" sz="1200" dirty="0" err="1" smtClean="0"/>
                <a:t>Rownum</a:t>
              </a:r>
              <a:r>
                <a:rPr lang="ko-KR" altLang="en-US" sz="1200" dirty="0" smtClean="0"/>
                <a:t>을 써서 가장 최근등록된 게임 </a:t>
              </a:r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개만 출력</a:t>
              </a:r>
              <a:endParaRPr lang="ko-KR" altLang="en-US" sz="1200" dirty="0"/>
            </a:p>
          </p:txBody>
        </p:sp>
      </p:grpSp>
      <p:sp>
        <p:nvSpPr>
          <p:cNvPr id="22" name="아래쪽 화살표 21"/>
          <p:cNvSpPr/>
          <p:nvPr/>
        </p:nvSpPr>
        <p:spPr>
          <a:xfrm rot="5400000" flipH="1">
            <a:off x="6075789" y="475227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03/16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5" y="1214423"/>
            <a:ext cx="680104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500034" y="1928802"/>
            <a:ext cx="2214578" cy="785818"/>
            <a:chOff x="1071538" y="2071678"/>
            <a:chExt cx="2428892" cy="10001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1071538" y="2071678"/>
              <a:ext cx="2428892" cy="1000132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6127" y="2143116"/>
              <a:ext cx="2312864" cy="8377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전체체크 버튼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클릭하여 모든 체크박스를 선택 할 수 있음</a:t>
              </a:r>
              <a:endParaRPr lang="ko-KR" altLang="en-US" sz="1200" dirty="0"/>
            </a:p>
          </p:txBody>
        </p:sp>
      </p:grpSp>
      <p:sp>
        <p:nvSpPr>
          <p:cNvPr id="15" name="아래쪽 화살표 14"/>
          <p:cNvSpPr/>
          <p:nvPr/>
        </p:nvSpPr>
        <p:spPr>
          <a:xfrm rot="16947099" flipH="1">
            <a:off x="2630651" y="2142087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14942" y="5143512"/>
            <a:ext cx="2857520" cy="785818"/>
            <a:chOff x="1071538" y="2071678"/>
            <a:chExt cx="2428892" cy="10001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1071538" y="2071678"/>
              <a:ext cx="2428892" cy="1000132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71538" y="2143115"/>
              <a:ext cx="2357454" cy="822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■모두 동의해야 버튼이 동작함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약관에 동의하지 않으면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다음페이지로 넘어갈 수 없습니다</a:t>
              </a:r>
              <a:r>
                <a:rPr lang="en-US" altLang="ko-KR" sz="1200" dirty="0" smtClean="0"/>
                <a:t>.</a:t>
              </a:r>
            </a:p>
          </p:txBody>
        </p:sp>
      </p:grpSp>
      <p:sp>
        <p:nvSpPr>
          <p:cNvPr id="19" name="아래쪽 화살표 18"/>
          <p:cNvSpPr/>
          <p:nvPr/>
        </p:nvSpPr>
        <p:spPr>
          <a:xfrm rot="6238997" flipH="1">
            <a:off x="4919120" y="507459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214940" y="2071662"/>
            <a:ext cx="3500464" cy="1357338"/>
            <a:chOff x="5643570" y="2643182"/>
            <a:chExt cx="2980258" cy="9286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5643570" y="2643182"/>
              <a:ext cx="2919434" cy="928694"/>
            </a:xfrm>
            <a:prstGeom prst="roundRect">
              <a:avLst>
                <a:gd name="adj" fmla="val 5255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84442" y="2686957"/>
              <a:ext cx="2939386" cy="821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■비정상 회원가입경로 접근차단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약관동의 페이지에서 모두다 체크를 하여야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유효성 검사가 통과되고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flag=1</a:t>
              </a:r>
              <a:r>
                <a:rPr lang="ko-KR" altLang="en-US" sz="1200" dirty="0" smtClean="0"/>
                <a:t>값 을 얻습니다</a:t>
              </a:r>
              <a:r>
                <a:rPr lang="en-US" altLang="ko-KR" sz="1200" dirty="0" smtClean="0"/>
                <a:t>.</a:t>
              </a:r>
            </a:p>
            <a:p>
              <a:endParaRPr lang="en-US" altLang="ko-KR" sz="1200" dirty="0" smtClean="0"/>
            </a:p>
            <a:p>
              <a:r>
                <a:rPr lang="en-US" altLang="ko-KR" sz="1200" dirty="0" smtClean="0"/>
                <a:t>Flag=1</a:t>
              </a:r>
              <a:r>
                <a:rPr lang="ko-KR" altLang="en-US" sz="1200" dirty="0" smtClean="0"/>
                <a:t>값이 아니면 다음페이지 </a:t>
              </a:r>
              <a:r>
                <a:rPr lang="en-US" altLang="ko-KR" sz="1200" dirty="0" smtClean="0"/>
                <a:t>URL</a:t>
              </a:r>
              <a:r>
                <a:rPr lang="ko-KR" altLang="en-US" sz="1200" dirty="0" smtClean="0"/>
                <a:t>을 직접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입력하여도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다음페이지로 진행 할 수 없습니다</a:t>
              </a:r>
              <a:r>
                <a:rPr lang="en-US" altLang="ko-KR" sz="1200" dirty="0" smtClean="0"/>
                <a:t>.</a:t>
              </a:r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433387" y="667547"/>
            <a:ext cx="8210579" cy="4754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약관 동의 페이지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sp>
        <p:nvSpPr>
          <p:cNvPr id="23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04/16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14422"/>
            <a:ext cx="6596282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그룹 13"/>
          <p:cNvGrpSpPr/>
          <p:nvPr/>
        </p:nvGrpSpPr>
        <p:grpSpPr>
          <a:xfrm>
            <a:off x="214282" y="1714489"/>
            <a:ext cx="3071834" cy="2123659"/>
            <a:chOff x="0" y="1849388"/>
            <a:chExt cx="3357554" cy="97215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0" y="1849388"/>
              <a:ext cx="3357554" cy="885919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1849388"/>
              <a:ext cx="3357554" cy="97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■각 </a:t>
              </a:r>
              <a:r>
                <a:rPr lang="en-US" altLang="ko-KR" sz="1200" b="1" dirty="0" smtClean="0"/>
                <a:t>input</a:t>
              </a:r>
              <a:r>
                <a:rPr lang="ko-KR" altLang="en-US" sz="1200" b="1" dirty="0" smtClean="0"/>
                <a:t>에 유효성 검사 기능</a:t>
              </a:r>
              <a:endParaRPr lang="en-US" altLang="ko-KR" sz="1200" b="1" dirty="0" smtClean="0"/>
            </a:p>
            <a:p>
              <a:r>
                <a:rPr lang="en-US" altLang="ko-KR" sz="1200" dirty="0" smtClean="0"/>
                <a:t>validation.js</a:t>
              </a:r>
              <a:r>
                <a:rPr lang="ko-KR" altLang="en-US" sz="1200" dirty="0" smtClean="0"/>
                <a:t>에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정규식을 활용한 유효성검사 기능을 만들어놓고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각 </a:t>
              </a:r>
              <a:r>
                <a:rPr lang="en-US" altLang="ko-KR" sz="1200" dirty="0" smtClean="0"/>
                <a:t>input</a:t>
              </a:r>
              <a:r>
                <a:rPr lang="ko-KR" altLang="en-US" sz="1200" dirty="0" smtClean="0"/>
                <a:t>창에 타이핑을 </a:t>
              </a:r>
              <a:r>
                <a:rPr lang="ko-KR" altLang="en-US" sz="1200" dirty="0" err="1" smtClean="0"/>
                <a:t>할때</a:t>
              </a:r>
              <a:r>
                <a:rPr lang="ko-KR" altLang="en-US" sz="1200" dirty="0" smtClean="0"/>
                <a:t> 마다 제이쿼리로 실시간으로 </a:t>
              </a:r>
              <a:r>
                <a:rPr lang="en-US" altLang="ko-KR" sz="1200" dirty="0" smtClean="0"/>
                <a:t>validation.js</a:t>
              </a:r>
              <a:r>
                <a:rPr lang="ko-KR" altLang="en-US" sz="1200" dirty="0" smtClean="0"/>
                <a:t>를 호출합니다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유효성 검사가 통과되지 않는 입력을 하면</a:t>
              </a:r>
              <a:r>
                <a:rPr lang="en-US" altLang="ko-KR" sz="1200" dirty="0" smtClean="0"/>
                <a:t>,</a:t>
              </a:r>
            </a:p>
            <a:p>
              <a:r>
                <a:rPr lang="ko-KR" altLang="en-US" sz="1200" dirty="0" smtClean="0"/>
                <a:t>상황에 맞는 에러를 출력합니다</a:t>
              </a:r>
              <a:r>
                <a:rPr lang="en-US" altLang="ko-KR" sz="1200" dirty="0" smtClean="0"/>
                <a:t>.</a:t>
              </a:r>
            </a:p>
            <a:p>
              <a:endParaRPr lang="en-US" altLang="ko-KR" sz="1200" dirty="0" smtClean="0"/>
            </a:p>
            <a:p>
              <a:r>
                <a:rPr lang="ko-KR" altLang="en-US" sz="1200" b="1" dirty="0" smtClean="0"/>
                <a:t>■모든 유효성 검사를 통과해야</a:t>
              </a:r>
              <a:endParaRPr lang="en-US" altLang="ko-KR" sz="1200" b="1" dirty="0" smtClean="0"/>
            </a:p>
            <a:p>
              <a:r>
                <a:rPr lang="ko-KR" altLang="en-US" sz="1200" b="1" dirty="0" smtClean="0"/>
                <a:t>   가입하기 버튼 활성화 됩니다</a:t>
              </a:r>
              <a:endParaRPr lang="en-US" altLang="ko-KR" sz="1200" dirty="0" smtClean="0"/>
            </a:p>
            <a:p>
              <a:endParaRPr lang="en-US" altLang="ko-KR" sz="1200" dirty="0" smtClean="0"/>
            </a:p>
          </p:txBody>
        </p:sp>
      </p:grpSp>
      <p:sp>
        <p:nvSpPr>
          <p:cNvPr id="13" name="아래쪽 화살표 12"/>
          <p:cNvSpPr/>
          <p:nvPr/>
        </p:nvSpPr>
        <p:spPr>
          <a:xfrm rot="18365297" flipH="1">
            <a:off x="3254309" y="2434618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85720" y="3786190"/>
            <a:ext cx="2643206" cy="2500330"/>
            <a:chOff x="-174701" y="3614052"/>
            <a:chExt cx="3357554" cy="88591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-174701" y="3614052"/>
              <a:ext cx="3357554" cy="885919"/>
            </a:xfrm>
            <a:prstGeom prst="roundRect">
              <a:avLst>
                <a:gd name="adj" fmla="val 678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174701" y="3614052"/>
              <a:ext cx="3357554" cy="16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■</a:t>
              </a:r>
              <a:r>
                <a:rPr lang="en-US" altLang="ko-KR" sz="1200" b="1" dirty="0" smtClean="0"/>
                <a:t>DAUM </a:t>
              </a:r>
              <a:r>
                <a:rPr lang="ko-KR" altLang="en-US" sz="1200" b="1" dirty="0" smtClean="0"/>
                <a:t>주소 </a:t>
              </a:r>
              <a:r>
                <a:rPr lang="en-US" altLang="ko-KR" sz="1200" b="1" dirty="0" smtClean="0"/>
                <a:t>API </a:t>
              </a:r>
              <a:r>
                <a:rPr lang="ko-KR" altLang="en-US" sz="1200" b="1" dirty="0" smtClean="0"/>
                <a:t>기능 추가함</a:t>
              </a:r>
              <a:endParaRPr lang="en-US" altLang="ko-KR" sz="1200" b="1" dirty="0" smtClean="0"/>
            </a:p>
            <a:p>
              <a:pPr>
                <a:buFontTx/>
                <a:buChar char="-"/>
              </a:pP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대한민국 주소를 조회할 수 있음</a:t>
              </a:r>
              <a:endParaRPr lang="en-US" altLang="ko-KR" sz="1200" dirty="0" smtClean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129" y="4214818"/>
            <a:ext cx="1781169" cy="19876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아래쪽 화살표 18"/>
          <p:cNvSpPr/>
          <p:nvPr/>
        </p:nvSpPr>
        <p:spPr>
          <a:xfrm rot="16415230" flipH="1">
            <a:off x="2971003" y="5691203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643570" y="2928934"/>
            <a:ext cx="3357586" cy="3357586"/>
          </a:xfrm>
          <a:prstGeom prst="roundRect">
            <a:avLst>
              <a:gd name="adj" fmla="val 525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05484" y="2996983"/>
            <a:ext cx="32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■가입 인증메일 발송</a:t>
            </a:r>
            <a:endParaRPr lang="en-US" altLang="ko-KR" sz="1200" b="1" dirty="0" smtClean="0"/>
          </a:p>
          <a:p>
            <a:r>
              <a:rPr lang="ko-KR" altLang="en-US" sz="1200" dirty="0" smtClean="0"/>
              <a:t>구글 메일을 활용하여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가입자에게 인증메일을 발송하고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인증을 하여야만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활동 가능</a:t>
            </a:r>
            <a:endParaRPr lang="ko-KR" altLang="en-US" sz="12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3714752"/>
            <a:ext cx="2071702" cy="90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54" y="4357694"/>
            <a:ext cx="2000264" cy="1018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8" y="5286388"/>
            <a:ext cx="2143140" cy="835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214282" y="3143250"/>
            <a:ext cx="2928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 smtClean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433387" y="667547"/>
            <a:ext cx="8210579" cy="4754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회원정보 입력 페이지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sp>
        <p:nvSpPr>
          <p:cNvPr id="23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05/16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736"/>
            <a:ext cx="3454415" cy="3286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237142" y="1871546"/>
            <a:ext cx="2643206" cy="642942"/>
          </a:xfrm>
          <a:prstGeom prst="roundRect">
            <a:avLst>
              <a:gd name="adj" fmla="val 780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1879166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■현재 비밀번호</a:t>
            </a:r>
            <a:endParaRPr lang="en-US" altLang="ko-KR" sz="1200" b="1" dirty="0" smtClean="0"/>
          </a:p>
          <a:p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validation.js</a:t>
            </a:r>
            <a:r>
              <a:rPr lang="ko-KR" altLang="en-US" sz="1200" dirty="0" smtClean="0"/>
              <a:t>에서 검사하여 메시지를 띄워줍니다</a:t>
            </a:r>
            <a:endParaRPr lang="en-US" altLang="ko-KR" sz="1200" dirty="0" smtClean="0"/>
          </a:p>
        </p:txBody>
      </p:sp>
      <p:sp>
        <p:nvSpPr>
          <p:cNvPr id="8" name="아래쪽 화살표 7"/>
          <p:cNvSpPr/>
          <p:nvPr/>
        </p:nvSpPr>
        <p:spPr>
          <a:xfrm flipH="1">
            <a:off x="2643174" y="2307794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33387" y="667547"/>
            <a:ext cx="8210579" cy="4754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PW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변경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j-cs"/>
              </a:rPr>
              <a:t>/ 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회원정보 수정 </a:t>
            </a:r>
            <a:r>
              <a:rPr lang="en-US" altLang="ko-KR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/ 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회원탈퇴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7190" y="4572008"/>
            <a:ext cx="2643206" cy="1785950"/>
          </a:xfrm>
          <a:prstGeom prst="roundRect">
            <a:avLst>
              <a:gd name="adj" fmla="val 780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90" y="4572008"/>
            <a:ext cx="2714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■새로운 비밀번호</a:t>
            </a:r>
            <a:endParaRPr lang="en-US" altLang="ko-KR" sz="1200" b="1" dirty="0" smtClean="0"/>
          </a:p>
          <a:p>
            <a:r>
              <a:rPr lang="ko-KR" altLang="en-US" sz="1200" dirty="0" smtClean="0"/>
              <a:t>유효성검사를 하여 회원가입을</a:t>
            </a:r>
            <a:endParaRPr lang="en-US" altLang="ko-KR" sz="1200" dirty="0" smtClean="0"/>
          </a:p>
          <a:p>
            <a:r>
              <a:rPr lang="ko-KR" altLang="en-US" sz="1200" dirty="0" err="1" smtClean="0"/>
              <a:t>할때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처럼</a:t>
            </a:r>
            <a:r>
              <a:rPr lang="ko-KR" altLang="en-US" sz="1200" dirty="0" smtClean="0"/>
              <a:t> 유효성 검사를 해줍니다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b="1" dirty="0" smtClean="0"/>
              <a:t>■새로운 비밀번호 재확인</a:t>
            </a:r>
            <a:endParaRPr lang="en-US" altLang="ko-KR" sz="1200" b="1" dirty="0" smtClean="0"/>
          </a:p>
          <a:p>
            <a:r>
              <a:rPr lang="ko-KR" altLang="en-US" sz="1200" dirty="0" smtClean="0"/>
              <a:t>새로운 비밀번호와 비교하여 유효성검사를 진행하고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다른 경우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에러를 표시합니다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6" name="아래쪽 화살표 15"/>
          <p:cNvSpPr/>
          <p:nvPr/>
        </p:nvSpPr>
        <p:spPr>
          <a:xfrm rot="10800000" flipH="1">
            <a:off x="642910" y="4143380"/>
            <a:ext cx="267302" cy="4286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3357562"/>
            <a:ext cx="3539462" cy="29432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모서리가 둥근 직사각형 17"/>
          <p:cNvSpPr/>
          <p:nvPr/>
        </p:nvSpPr>
        <p:spPr>
          <a:xfrm>
            <a:off x="7233502" y="2528198"/>
            <a:ext cx="1857388" cy="857256"/>
          </a:xfrm>
          <a:prstGeom prst="roundRect">
            <a:avLst>
              <a:gd name="adj" fmla="val 780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3501" y="2528198"/>
            <a:ext cx="1981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■회원탈퇴 페이지</a:t>
            </a:r>
            <a:endParaRPr lang="en-US" altLang="ko-KR" sz="1200" b="1" dirty="0" smtClean="0"/>
          </a:p>
          <a:p>
            <a:r>
              <a:rPr lang="ko-KR" altLang="en-US" sz="1200" dirty="0" err="1" smtClean="0"/>
              <a:t>체크값이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True </a:t>
            </a:r>
            <a:r>
              <a:rPr lang="ko-KR" altLang="en-US" sz="1200" dirty="0" smtClean="0"/>
              <a:t>이고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비번이 일치하면 탈퇴가 가능합니다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0" name="아래쪽 화살표 19"/>
          <p:cNvSpPr/>
          <p:nvPr/>
        </p:nvSpPr>
        <p:spPr>
          <a:xfrm rot="2225756" flipH="1">
            <a:off x="8344562" y="3332688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1285884"/>
            <a:ext cx="2505708" cy="5357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5929322" y="1214422"/>
            <a:ext cx="2500330" cy="1214446"/>
          </a:xfrm>
          <a:prstGeom prst="roundRect">
            <a:avLst>
              <a:gd name="adj" fmla="val 780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9322" y="1270329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■회원정보 수정 페이지</a:t>
            </a:r>
            <a:endParaRPr lang="en-US" altLang="ko-KR" sz="1200" b="1" dirty="0" smtClean="0"/>
          </a:p>
          <a:p>
            <a:r>
              <a:rPr lang="ko-KR" altLang="en-US" sz="1200" dirty="0" smtClean="0"/>
              <a:t>회원가입 페이지를 약간 바꿔서</a:t>
            </a:r>
            <a:endParaRPr lang="en-US" altLang="ko-KR" sz="1200" dirty="0" smtClean="0"/>
          </a:p>
          <a:p>
            <a:r>
              <a:rPr lang="ko-KR" altLang="en-US" sz="1200" dirty="0" smtClean="0"/>
              <a:t>활용했으며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아이디를 제외한 </a:t>
            </a:r>
            <a:endParaRPr lang="en-US" altLang="ko-KR" sz="1200" dirty="0" smtClean="0"/>
          </a:p>
          <a:p>
            <a:r>
              <a:rPr lang="ko-KR" altLang="en-US" sz="1200" dirty="0" smtClean="0"/>
              <a:t>나머지 정보를 수정할 수 있습니다</a:t>
            </a:r>
            <a:r>
              <a:rPr lang="en-US" altLang="ko-KR" sz="1200" dirty="0" smtClean="0"/>
              <a:t>. input</a:t>
            </a:r>
            <a:r>
              <a:rPr lang="ko-KR" altLang="en-US" sz="1200" dirty="0" smtClean="0"/>
              <a:t>창에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에서 가져온 정보가 미리 떠있습니다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6" name="아래쪽 화살표 25"/>
          <p:cNvSpPr/>
          <p:nvPr/>
        </p:nvSpPr>
        <p:spPr>
          <a:xfrm rot="2704389" flipH="1">
            <a:off x="5705614" y="2277330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06/16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7" y="1214422"/>
            <a:ext cx="8250234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모서리가 둥근 직사각형 4"/>
          <p:cNvSpPr/>
          <p:nvPr/>
        </p:nvSpPr>
        <p:spPr>
          <a:xfrm>
            <a:off x="571472" y="2071678"/>
            <a:ext cx="2714644" cy="1928826"/>
          </a:xfrm>
          <a:prstGeom prst="roundRect">
            <a:avLst>
              <a:gd name="adj" fmla="val 780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2143116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■인터셉터 로그인</a:t>
            </a:r>
            <a:endParaRPr lang="en-US" altLang="ko-KR" sz="1200" b="1" dirty="0" smtClean="0"/>
          </a:p>
          <a:p>
            <a:r>
              <a:rPr lang="ko-KR" altLang="en-US" sz="1200" dirty="0" smtClean="0"/>
              <a:t>로그인이 되지 않은 상황에서</a:t>
            </a:r>
            <a:endParaRPr lang="en-US" altLang="ko-KR" sz="1200" dirty="0" smtClean="0"/>
          </a:p>
          <a:p>
            <a:r>
              <a:rPr lang="ko-KR" altLang="en-US" sz="1200" dirty="0" smtClean="0"/>
              <a:t>로그인이 필요한 기능을 시도하면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인터셉터가 로그인창을 띄워줍니다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b="1" dirty="0" smtClean="0"/>
              <a:t>■</a:t>
            </a:r>
            <a:r>
              <a:rPr lang="en-US" altLang="ko-KR" sz="1200" b="1" dirty="0" smtClean="0"/>
              <a:t>referer </a:t>
            </a:r>
            <a:r>
              <a:rPr lang="ko-KR" altLang="en-US" sz="1200" b="1" dirty="0" smtClean="0"/>
              <a:t>기억 후 계속진행</a:t>
            </a:r>
            <a:endParaRPr lang="en-US" altLang="ko-KR" sz="1200" b="1" dirty="0" smtClean="0"/>
          </a:p>
          <a:p>
            <a:r>
              <a:rPr lang="ko-KR" altLang="en-US" sz="1200" dirty="0" smtClean="0"/>
              <a:t>로그인이 되면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referer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을 기억하고 있다가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진행하려던 페이지로 연결해줍니다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아래쪽 화살표 7"/>
          <p:cNvSpPr/>
          <p:nvPr/>
        </p:nvSpPr>
        <p:spPr>
          <a:xfrm rot="19142958" flipH="1">
            <a:off x="3291878" y="268973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33387" y="667547"/>
            <a:ext cx="8210579" cy="4754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인터셉터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 로그인 기능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71206" y="3413760"/>
            <a:ext cx="2658446" cy="1729752"/>
          </a:xfrm>
          <a:prstGeom prst="roundRect">
            <a:avLst>
              <a:gd name="adj" fmla="val 7801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6446" y="3429000"/>
            <a:ext cx="2714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</a:t>
            </a:r>
            <a:r>
              <a:rPr lang="ko-KR" altLang="en-US" sz="1200" b="1" dirty="0" err="1" smtClean="0"/>
              <a:t>인터셉터가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동작시</a:t>
            </a:r>
            <a:r>
              <a:rPr lang="ko-KR" altLang="en-US" sz="1200" b="1" dirty="0" smtClean="0"/>
              <a:t> 에러문구</a:t>
            </a:r>
            <a:endParaRPr lang="en-US" altLang="ko-KR" sz="1200" b="1" dirty="0" smtClean="0"/>
          </a:p>
          <a:p>
            <a:r>
              <a:rPr lang="ko-KR" altLang="en-US" sz="1200" dirty="0" err="1" smtClean="0"/>
              <a:t>인터셉터</a:t>
            </a:r>
            <a:r>
              <a:rPr lang="ko-KR" altLang="en-US" sz="1200" dirty="0" smtClean="0"/>
              <a:t> 동작으로</a:t>
            </a:r>
            <a:endParaRPr lang="en-US" altLang="ko-KR" sz="1200" dirty="0" smtClean="0"/>
          </a:p>
          <a:p>
            <a:r>
              <a:rPr lang="ko-KR" altLang="en-US" sz="1200" dirty="0" smtClean="0"/>
              <a:t>로그인 </a:t>
            </a:r>
            <a:r>
              <a:rPr lang="ko-KR" altLang="en-US" sz="1200" dirty="0" err="1" smtClean="0"/>
              <a:t>모달창이</a:t>
            </a:r>
            <a:r>
              <a:rPr lang="ko-KR" altLang="en-US" sz="1200" dirty="0" smtClean="0"/>
              <a:t> 뜬 경우에만</a:t>
            </a:r>
            <a:endParaRPr lang="en-US" altLang="ko-KR" sz="1200" dirty="0" smtClean="0"/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‘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로그인이</a:t>
            </a:r>
            <a:r>
              <a:rPr lang="ko-KR" altLang="en-US" sz="1200" dirty="0" smtClean="0">
                <a:solidFill>
                  <a:srgbClr val="FF0000"/>
                </a:solidFill>
              </a:rPr>
              <a:t> 필요한 기능입니다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’</a:t>
            </a:r>
          </a:p>
          <a:p>
            <a:r>
              <a:rPr lang="ko-KR" altLang="en-US" sz="1200" dirty="0" smtClean="0"/>
              <a:t>라는 에러 문장이 나타납니다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>
                <a:solidFill>
                  <a:srgbClr val="00823B"/>
                </a:solidFill>
              </a:rPr>
              <a:t>(</a:t>
            </a:r>
            <a:r>
              <a:rPr lang="ko-KR" altLang="en-US" sz="1200" dirty="0" err="1" smtClean="0">
                <a:solidFill>
                  <a:srgbClr val="00823B"/>
                </a:solidFill>
              </a:rPr>
              <a:t>인터셉터가</a:t>
            </a:r>
            <a:r>
              <a:rPr lang="ko-KR" altLang="en-US" sz="1200" dirty="0" smtClean="0">
                <a:solidFill>
                  <a:srgbClr val="00823B"/>
                </a:solidFill>
              </a:rPr>
              <a:t> </a:t>
            </a:r>
            <a:r>
              <a:rPr lang="en-US" altLang="ko-KR" sz="1200" dirty="0" err="1" smtClean="0">
                <a:solidFill>
                  <a:srgbClr val="00823B"/>
                </a:solidFill>
              </a:rPr>
              <a:t>FlashMap</a:t>
            </a:r>
            <a:r>
              <a:rPr lang="en-US" altLang="ko-KR" sz="1200" dirty="0" smtClean="0">
                <a:solidFill>
                  <a:srgbClr val="00823B"/>
                </a:solidFill>
              </a:rPr>
              <a:t> </a:t>
            </a:r>
            <a:r>
              <a:rPr lang="ko-KR" altLang="en-US" sz="1200" dirty="0" smtClean="0">
                <a:solidFill>
                  <a:srgbClr val="00823B"/>
                </a:solidFill>
              </a:rPr>
              <a:t>메시지를</a:t>
            </a:r>
            <a:endParaRPr lang="en-US" altLang="ko-KR" sz="1200" dirty="0" smtClean="0">
              <a:solidFill>
                <a:srgbClr val="00823B"/>
              </a:solidFill>
            </a:endParaRPr>
          </a:p>
          <a:p>
            <a:r>
              <a:rPr lang="ko-KR" altLang="en-US" sz="1200" dirty="0" err="1" smtClean="0">
                <a:solidFill>
                  <a:srgbClr val="00823B"/>
                </a:solidFill>
              </a:rPr>
              <a:t>로그인창에</a:t>
            </a:r>
            <a:r>
              <a:rPr lang="ko-KR" altLang="en-US" sz="1200" dirty="0" smtClean="0">
                <a:solidFill>
                  <a:srgbClr val="00823B"/>
                </a:solidFill>
              </a:rPr>
              <a:t> 전달하면</a:t>
            </a:r>
            <a:r>
              <a:rPr lang="en-US" altLang="ko-KR" sz="1200" dirty="0" smtClean="0">
                <a:solidFill>
                  <a:srgbClr val="00823B"/>
                </a:solidFill>
              </a:rPr>
              <a:t>, </a:t>
            </a:r>
            <a:r>
              <a:rPr lang="ko-KR" altLang="en-US" sz="1200" dirty="0" smtClean="0">
                <a:solidFill>
                  <a:srgbClr val="00823B"/>
                </a:solidFill>
              </a:rPr>
              <a:t>제이쿼리로 </a:t>
            </a:r>
            <a:r>
              <a:rPr lang="en-US" altLang="ko-KR" sz="1200" dirty="0" smtClean="0">
                <a:solidFill>
                  <a:srgbClr val="00823B"/>
                </a:solidFill>
              </a:rPr>
              <a:t>CSS</a:t>
            </a:r>
            <a:r>
              <a:rPr lang="ko-KR" altLang="en-US" sz="1200" dirty="0" smtClean="0">
                <a:solidFill>
                  <a:srgbClr val="00823B"/>
                </a:solidFill>
              </a:rPr>
              <a:t>를 수정하여 에러를 출력</a:t>
            </a:r>
            <a:r>
              <a:rPr lang="en-US" altLang="ko-KR" sz="1200" dirty="0" smtClean="0">
                <a:solidFill>
                  <a:srgbClr val="00823B"/>
                </a:solidFill>
              </a:rPr>
              <a:t>)</a:t>
            </a:r>
          </a:p>
        </p:txBody>
      </p:sp>
      <p:sp>
        <p:nvSpPr>
          <p:cNvPr id="13" name="아래쪽 화살표 12"/>
          <p:cNvSpPr/>
          <p:nvPr/>
        </p:nvSpPr>
        <p:spPr>
          <a:xfrm rot="5400000" flipH="1">
            <a:off x="5463299" y="4252213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07/16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210" y="1214422"/>
            <a:ext cx="6493244" cy="504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6000760" y="1785928"/>
            <a:ext cx="2428892" cy="1071568"/>
            <a:chOff x="6143636" y="1928800"/>
            <a:chExt cx="2428892" cy="36933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6143636" y="1928802"/>
              <a:ext cx="2428892" cy="285752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43636" y="1928800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카테고리 선택기능     </a:t>
              </a:r>
              <a:r>
                <a:rPr lang="en-US" altLang="ko-KR" sz="1200" b="1" dirty="0" smtClean="0"/>
                <a:t> </a:t>
              </a:r>
            </a:p>
            <a:p>
              <a:r>
                <a:rPr lang="ko-KR" altLang="en-US" sz="1200" dirty="0" err="1" smtClean="0"/>
                <a:t>게시글을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등록할때</a:t>
              </a:r>
              <a:r>
                <a:rPr lang="ko-KR" altLang="en-US" sz="1200" dirty="0" smtClean="0"/>
                <a:t> 어느 게시판에 등록할지 카테고리를 선택할 수 있습니다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57884" y="3500438"/>
            <a:ext cx="3071834" cy="2643206"/>
            <a:chOff x="6215074" y="4643446"/>
            <a:chExt cx="2786082" cy="150019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" name="모서리가 둥근 직사각형 7"/>
            <p:cNvSpPr/>
            <p:nvPr/>
          </p:nvSpPr>
          <p:spPr>
            <a:xfrm>
              <a:off x="6215074" y="4643446"/>
              <a:ext cx="2786082" cy="1500198"/>
            </a:xfrm>
            <a:prstGeom prst="roundRect">
              <a:avLst>
                <a:gd name="adj" fmla="val 5491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15074" y="4643446"/>
              <a:ext cx="2714644" cy="141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드래그 앤 드롭 첨부파일 기능</a:t>
              </a:r>
              <a:endParaRPr lang="en-US" altLang="ko-KR" sz="1200" b="1" dirty="0" smtClean="0"/>
            </a:p>
            <a:p>
              <a:pPr>
                <a:buFontTx/>
                <a:buChar char="-"/>
              </a:pPr>
              <a:r>
                <a:rPr lang="ko-KR" altLang="en-US" sz="1200" dirty="0" smtClean="0"/>
                <a:t>이미지를 올리면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썸네일이 만들어지고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사용자가 볼수 있게 표시됩니다</a:t>
              </a:r>
              <a:r>
                <a:rPr lang="en-US" altLang="ko-KR" sz="1200" dirty="0" smtClean="0"/>
                <a:t>.</a:t>
              </a:r>
            </a:p>
            <a:p>
              <a:pPr>
                <a:buFontTx/>
                <a:buChar char="-"/>
              </a:pPr>
              <a:r>
                <a:rPr lang="ko-KR" altLang="en-US" sz="1200" dirty="0" smtClean="0"/>
                <a:t>이미지 이외의 파일은 문서 아이콘으로 표시됩니다</a:t>
              </a:r>
              <a:r>
                <a:rPr lang="en-US" altLang="ko-KR" sz="1200" dirty="0" smtClean="0"/>
                <a:t>.</a:t>
              </a:r>
            </a:p>
            <a:p>
              <a:pPr>
                <a:buFontTx/>
                <a:buChar char="-"/>
              </a:pPr>
              <a:r>
                <a:rPr lang="ko-KR" altLang="en-US" sz="1200" dirty="0" smtClean="0"/>
                <a:t>파일은 로컬디스크에 저장됩니다</a:t>
              </a:r>
              <a:r>
                <a:rPr lang="en-US" altLang="ko-KR" sz="1200" dirty="0" smtClean="0"/>
                <a:t>.</a:t>
              </a:r>
            </a:p>
            <a:p>
              <a:pPr>
                <a:buFontTx/>
                <a:buChar char="-"/>
              </a:pPr>
              <a:endParaRPr lang="en-US" altLang="ko-KR" sz="1200" dirty="0" smtClean="0"/>
            </a:p>
            <a:p>
              <a:r>
                <a:rPr lang="ko-KR" altLang="en-US" sz="1200" dirty="0" smtClean="0"/>
                <a:t>■ </a:t>
              </a:r>
              <a:r>
                <a:rPr lang="ko-KR" altLang="en-US" sz="1200" b="1" dirty="0" err="1" smtClean="0"/>
                <a:t>스케쥴링</a:t>
              </a:r>
              <a:r>
                <a:rPr lang="ko-KR" altLang="en-US" sz="1200" b="1" dirty="0" smtClean="0"/>
                <a:t> 로컬 청소</a:t>
              </a:r>
              <a:endParaRPr lang="en-US" altLang="ko-KR" sz="1200" b="1" dirty="0" smtClean="0"/>
            </a:p>
            <a:p>
              <a:r>
                <a:rPr lang="ko-KR" altLang="en-US" sz="1200" dirty="0" err="1" smtClean="0"/>
                <a:t>스케쥴링</a:t>
              </a:r>
              <a:r>
                <a:rPr lang="ko-KR" altLang="en-US" sz="1200" dirty="0" smtClean="0"/>
                <a:t> 기능을 활용하여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하루에 한번씩</a:t>
              </a:r>
              <a:r>
                <a:rPr lang="en-US" altLang="ko-KR" sz="1200" dirty="0" smtClean="0"/>
                <a:t>, DB</a:t>
              </a:r>
              <a:r>
                <a:rPr lang="ko-KR" altLang="en-US" sz="1200" dirty="0" smtClean="0"/>
                <a:t>에 있는 파일과 로컬에 있는 파일이 같은지 비교를 합니다</a:t>
              </a:r>
              <a:r>
                <a:rPr lang="en-US" altLang="ko-KR" sz="1200" dirty="0" smtClean="0"/>
                <a:t>.</a:t>
              </a:r>
            </a:p>
            <a:p>
              <a:r>
                <a:rPr lang="en-US" altLang="ko-KR" sz="1200" dirty="0" smtClean="0"/>
                <a:t>DB</a:t>
              </a:r>
              <a:r>
                <a:rPr lang="ko-KR" altLang="en-US" sz="1200" dirty="0" smtClean="0"/>
                <a:t>에 등록되있지 않은 파일이 로컬에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있다면 삭제됩니다</a:t>
              </a:r>
              <a:r>
                <a:rPr lang="en-US" altLang="ko-KR" sz="1200" dirty="0" smtClean="0"/>
                <a:t>.</a:t>
              </a:r>
            </a:p>
          </p:txBody>
        </p:sp>
      </p:grpSp>
      <p:sp>
        <p:nvSpPr>
          <p:cNvPr id="10" name="아래쪽 화살표 9"/>
          <p:cNvSpPr/>
          <p:nvPr/>
        </p:nvSpPr>
        <p:spPr>
          <a:xfrm rot="4413266" flipH="1">
            <a:off x="5720246" y="2099688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929322" y="3071810"/>
            <a:ext cx="2428892" cy="285752"/>
            <a:chOff x="6143636" y="1928800"/>
            <a:chExt cx="2428892" cy="28575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" name="모서리가 둥근 직사각형 13"/>
            <p:cNvSpPr/>
            <p:nvPr/>
          </p:nvSpPr>
          <p:spPr>
            <a:xfrm>
              <a:off x="6143636" y="1928802"/>
              <a:ext cx="2428892" cy="285752"/>
            </a:xfrm>
            <a:prstGeom prst="roundRect">
              <a:avLst>
                <a:gd name="adj" fmla="val 9138"/>
              </a:avLst>
            </a:prstGeom>
            <a:grpFill/>
            <a:ln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43636" y="1928800"/>
              <a:ext cx="2428892" cy="285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■ 네이버 스마트 에디터 사용</a:t>
              </a:r>
              <a:endParaRPr lang="en-US" altLang="ko-KR" sz="1200" dirty="0"/>
            </a:p>
          </p:txBody>
        </p:sp>
      </p:grpSp>
      <p:sp>
        <p:nvSpPr>
          <p:cNvPr id="16" name="아래쪽 화살표 15"/>
          <p:cNvSpPr/>
          <p:nvPr/>
        </p:nvSpPr>
        <p:spPr>
          <a:xfrm rot="4404081" flipH="1">
            <a:off x="5637367" y="3080101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아래쪽 화살표 17"/>
          <p:cNvSpPr/>
          <p:nvPr/>
        </p:nvSpPr>
        <p:spPr>
          <a:xfrm rot="4619900" flipH="1">
            <a:off x="5560507" y="450082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33387" y="667547"/>
            <a:ext cx="8210579" cy="4754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게시글등록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 </a:t>
            </a:r>
            <a:r>
              <a:rPr lang="en-US" altLang="ko-KR" sz="3200" dirty="0" smtClean="0">
                <a:solidFill>
                  <a:schemeClr val="tx2"/>
                </a:solidFill>
                <a:latin typeface="HY견명조" pitchFamily="18" charset="-127"/>
                <a:ea typeface="HY견명조" pitchFamily="18" charset="-127"/>
                <a:cs typeface="+mj-cs"/>
              </a:rPr>
              <a:t>&amp;</a:t>
            </a:r>
            <a:r>
              <a:rPr lang="en-US" altLang="ko-KR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 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  <a:cs typeface="+mj-cs"/>
              </a:rPr>
              <a:t>첨부파일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j-cs"/>
            </a:endParaRPr>
          </a:p>
        </p:txBody>
      </p:sp>
      <p:sp>
        <p:nvSpPr>
          <p:cNvPr id="20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08/16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2976" y="5214950"/>
            <a:ext cx="3643338" cy="928694"/>
          </a:xfrm>
          <a:prstGeom prst="roundRect">
            <a:avLst>
              <a:gd name="adj" fmla="val 9452"/>
            </a:avLst>
          </a:prstGeom>
          <a:solidFill>
            <a:schemeClr val="accent5">
              <a:lumMod val="20000"/>
              <a:lumOff val="80000"/>
            </a:schemeClr>
          </a:solidFill>
          <a:ln cap="sq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1214422"/>
            <a:ext cx="5136681" cy="3714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42976" y="5214950"/>
            <a:ext cx="364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■ 페이지 하나로 </a:t>
            </a: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개의 기능</a:t>
            </a:r>
            <a:endParaRPr lang="en-US" altLang="ko-KR" sz="1200" b="1" dirty="0" smtClean="0"/>
          </a:p>
          <a:p>
            <a:r>
              <a:rPr lang="ko-KR" altLang="en-US" sz="1200" dirty="0" smtClean="0"/>
              <a:t>게시판 등록페이지를 그대로 사용하면서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smtClean="0"/>
              <a:t>어떤 경로로 접속했느냐에 따라서</a:t>
            </a:r>
            <a:endParaRPr lang="en-US" altLang="ko-KR" sz="1200" dirty="0" smtClean="0"/>
          </a:p>
          <a:p>
            <a:r>
              <a:rPr lang="en-US" altLang="ko-KR" sz="1200" dirty="0" err="1" smtClean="0"/>
              <a:t>jQuery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CSS</a:t>
            </a:r>
            <a:r>
              <a:rPr lang="ko-KR" altLang="en-US" sz="1200" dirty="0" smtClean="0"/>
              <a:t>색상과 </a:t>
            </a:r>
            <a:r>
              <a:rPr lang="en-US" altLang="ko-KR" sz="1200" dirty="0" smtClean="0"/>
              <a:t>text </a:t>
            </a:r>
            <a:r>
              <a:rPr lang="ko-KR" altLang="en-US" sz="1200" dirty="0" smtClean="0"/>
              <a:t>를 변경합니다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4834" y="1214422"/>
            <a:ext cx="3676040" cy="4000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아래쪽 화살표 7"/>
          <p:cNvSpPr/>
          <p:nvPr/>
        </p:nvSpPr>
        <p:spPr>
          <a:xfrm rot="10800000" flipH="1">
            <a:off x="2872757" y="4786322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아래쪽 화살표 8"/>
          <p:cNvSpPr/>
          <p:nvPr/>
        </p:nvSpPr>
        <p:spPr>
          <a:xfrm rot="13083065" flipH="1">
            <a:off x="4789832" y="4833059"/>
            <a:ext cx="267302" cy="33538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3387" y="667547"/>
            <a:ext cx="8210579" cy="4754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anchor="b" anchorCtr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답변 등록                    </a:t>
            </a:r>
            <a:r>
              <a:rPr lang="ko-KR" altLang="en-US" sz="3200" dirty="0" err="1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게시글</a:t>
            </a:r>
            <a:r>
              <a:rPr lang="ko-KR" altLang="en-US" sz="32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rPr>
              <a:t> 수정</a:t>
            </a:r>
            <a:endParaRPr lang="ko-KR" altLang="en-US" sz="3200" dirty="0">
              <a:solidFill>
                <a:schemeClr val="tx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7643834" y="6357958"/>
            <a:ext cx="1052506" cy="365760"/>
          </a:xfrm>
        </p:spPr>
        <p:txBody>
          <a:bodyPr/>
          <a:lstStyle/>
          <a:p>
            <a:r>
              <a:rPr lang="en-US" altLang="ko-KR" dirty="0" smtClean="0"/>
              <a:t>09/16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solidFill>
          <a:srgbClr val="000000">
            <a:alpha val="60000"/>
          </a:srgb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 marL="228600" indent="-228600">
          <a:buAutoNum type="arabicPeriod"/>
          <a:defRPr sz="1600" dirty="0" smtClean="0">
            <a:solidFill>
              <a:schemeClr val="bg1"/>
            </a:solidFill>
            <a:latin typeface="HY헤드라인M" pitchFamily="18" charset="-127"/>
            <a:ea typeface="HY헤드라인M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1534</TotalTime>
  <Words>1067</Words>
  <Application>Microsoft Office PowerPoint</Application>
  <PresentationFormat>화면 슬라이드 쇼(4:3)</PresentationFormat>
  <Paragraphs>248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원본</vt:lpstr>
      <vt:lpstr>Page 01. 프로젝트 목록</vt:lpstr>
      <vt:lpstr>PJ_Next Turn 소개 및 개발환경</vt:lpstr>
      <vt:lpstr>인덱스 페이지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PJ_웹 개인 블로그 소개 및 개발환경</vt:lpstr>
      <vt:lpstr>PJ_웹 개인 블로그</vt:lpstr>
      <vt:lpstr>PJ_최신영화 크롤링 소개 및 개발환경</vt:lpstr>
      <vt:lpstr>PJ_최신영화 크롤링 DB</vt:lpstr>
      <vt:lpstr>PJ_최신영화 크롤링 View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504-14</dc:creator>
  <cp:lastModifiedBy>504-14</cp:lastModifiedBy>
  <cp:revision>323</cp:revision>
  <dcterms:created xsi:type="dcterms:W3CDTF">2020-04-27T01:14:21Z</dcterms:created>
  <dcterms:modified xsi:type="dcterms:W3CDTF">2020-05-07T07:32:27Z</dcterms:modified>
</cp:coreProperties>
</file>